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handoutMasterIdLst>
    <p:handoutMasterId r:id="rId31"/>
  </p:handoutMasterIdLst>
  <p:sldIdLst>
    <p:sldId id="257" r:id="rId2"/>
    <p:sldId id="321" r:id="rId3"/>
    <p:sldId id="298" r:id="rId4"/>
    <p:sldId id="323" r:id="rId5"/>
    <p:sldId id="288" r:id="rId6"/>
    <p:sldId id="325" r:id="rId7"/>
    <p:sldId id="281" r:id="rId8"/>
    <p:sldId id="324" r:id="rId9"/>
    <p:sldId id="327" r:id="rId10"/>
    <p:sldId id="328" r:id="rId11"/>
    <p:sldId id="314" r:id="rId12"/>
    <p:sldId id="313" r:id="rId13"/>
    <p:sldId id="329" r:id="rId14"/>
    <p:sldId id="300" r:id="rId15"/>
    <p:sldId id="320" r:id="rId16"/>
    <p:sldId id="301" r:id="rId17"/>
    <p:sldId id="302" r:id="rId18"/>
    <p:sldId id="330" r:id="rId19"/>
    <p:sldId id="303" r:id="rId20"/>
    <p:sldId id="331" r:id="rId21"/>
    <p:sldId id="304" r:id="rId22"/>
    <p:sldId id="311" r:id="rId23"/>
    <p:sldId id="319" r:id="rId24"/>
    <p:sldId id="285" r:id="rId25"/>
    <p:sldId id="290" r:id="rId26"/>
    <p:sldId id="326" r:id="rId27"/>
    <p:sldId id="322" r:id="rId28"/>
    <p:sldId id="287"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32" autoAdjust="0"/>
  </p:normalViewPr>
  <p:slideViewPr>
    <p:cSldViewPr>
      <p:cViewPr varScale="1">
        <p:scale>
          <a:sx n="65" d="100"/>
          <a:sy n="65" d="100"/>
        </p:scale>
        <p:origin x="-666" y="-10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B1272A4-30AB-43CB-87CB-DC08E7876AF0}" type="datetimeFigureOut">
              <a:rPr lang="en-GB" smtClean="0"/>
              <a:t>09/11/2016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E286A7C-04F1-4B7F-9DE6-8033B44876F2}" type="slidenum">
              <a:rPr lang="en-GB" smtClean="0"/>
              <a:t>‹#›</a:t>
            </a:fld>
            <a:endParaRPr lang="en-GB"/>
          </a:p>
        </p:txBody>
      </p:sp>
    </p:spTree>
    <p:extLst>
      <p:ext uri="{BB962C8B-B14F-4D97-AF65-F5344CB8AC3E}">
        <p14:creationId xmlns:p14="http://schemas.microsoft.com/office/powerpoint/2010/main" val="4257234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35BC1B4-2DE5-4C7F-BCCE-F7A48A0BA5BA}" type="datetimeFigureOut">
              <a:rPr lang="en-GB" smtClean="0"/>
              <a:pPr/>
              <a:t>09/11/2016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1B46F5-0F03-40A8-96AE-4EC55E6D3EC3}" type="slidenum">
              <a:rPr lang="en-GB" smtClean="0"/>
              <a:pPr/>
              <a:t>‹#›</a:t>
            </a:fld>
            <a:endParaRPr lang="en-GB"/>
          </a:p>
        </p:txBody>
      </p:sp>
    </p:spTree>
    <p:extLst>
      <p:ext uri="{BB962C8B-B14F-4D97-AF65-F5344CB8AC3E}">
        <p14:creationId xmlns:p14="http://schemas.microsoft.com/office/powerpoint/2010/main" val="343857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ybermentors.org.uk/"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iwf.org.u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DF941F-452C-49F3-8F71-F508D3831D9E}"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1B46F5-0F03-40A8-96AE-4EC55E6D3EC3}" type="slidenum">
              <a:rPr lang="en-GB" smtClean="0"/>
              <a:pPr/>
              <a:t>28</a:t>
            </a:fld>
            <a:endParaRPr lang="en-GB"/>
          </a:p>
        </p:txBody>
      </p:sp>
    </p:spTree>
    <p:extLst>
      <p:ext uri="{BB962C8B-B14F-4D97-AF65-F5344CB8AC3E}">
        <p14:creationId xmlns:p14="http://schemas.microsoft.com/office/powerpoint/2010/main" val="25561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risks to children and young people can be identified in the following four categories:</a:t>
            </a:r>
          </a:p>
          <a:p>
            <a:r>
              <a:rPr lang="en-US" sz="1200" kern="1200" dirty="0">
                <a:solidFill>
                  <a:schemeClr val="tx1"/>
                </a:solidFill>
                <a:latin typeface="+mn-lt"/>
                <a:ea typeface="+mn-ea"/>
                <a:cs typeface="+mn-cs"/>
              </a:rPr>
              <a:t>· Unwanted contact/grooming – this is where adults proactively coerce children to groom them on and offline</a:t>
            </a:r>
          </a:p>
          <a:p>
            <a:r>
              <a:rPr lang="en-US" sz="1200" kern="1200" dirty="0">
                <a:solidFill>
                  <a:schemeClr val="tx1"/>
                </a:solidFill>
                <a:latin typeface="+mn-lt"/>
                <a:ea typeface="+mn-ea"/>
                <a:cs typeface="+mn-cs"/>
              </a:rPr>
              <a:t>· Cyberbullying – bullying between young people and adults</a:t>
            </a:r>
          </a:p>
          <a:p>
            <a:r>
              <a:rPr lang="en-US" sz="1200" kern="1200" dirty="0">
                <a:solidFill>
                  <a:schemeClr val="tx1"/>
                </a:solidFill>
                <a:latin typeface="+mn-lt"/>
                <a:ea typeface="+mn-ea"/>
                <a:cs typeface="+mn-cs"/>
              </a:rPr>
              <a:t>· Harmful content/illegal material – things that children and you people see and sometimes produce that maybe harmful</a:t>
            </a:r>
          </a:p>
          <a:p>
            <a:r>
              <a:rPr lang="en-US" sz="1200" kern="1200" dirty="0">
                <a:solidFill>
                  <a:schemeClr val="tx1"/>
                </a:solidFill>
                <a:latin typeface="+mn-lt"/>
                <a:ea typeface="+mn-ea"/>
                <a:cs typeface="+mn-cs"/>
              </a:rPr>
              <a:t>· Privacy/digital footprints – what they say, post and write online and the ‘digital footprint this leaves</a:t>
            </a:r>
          </a:p>
          <a:p>
            <a:endParaRPr lang="en-GB" dirty="0"/>
          </a:p>
        </p:txBody>
      </p:sp>
      <p:sp>
        <p:nvSpPr>
          <p:cNvPr id="4" name="Slide Number Placeholder 3"/>
          <p:cNvSpPr>
            <a:spLocks noGrp="1"/>
          </p:cNvSpPr>
          <p:nvPr>
            <p:ph type="sldNum" sz="quarter" idx="10"/>
          </p:nvPr>
        </p:nvSpPr>
        <p:spPr/>
        <p:txBody>
          <a:bodyPr/>
          <a:lstStyle/>
          <a:p>
            <a:fld id="{F91B46F5-0F03-40A8-96AE-4EC55E6D3EC3}" type="slidenum">
              <a:rPr lang="en-GB" smtClean="0"/>
              <a:pPr/>
              <a:t>5</a:t>
            </a:fld>
            <a:endParaRPr lang="en-GB" dirty="0"/>
          </a:p>
        </p:txBody>
      </p:sp>
    </p:spTree>
    <p:extLst>
      <p:ext uri="{BB962C8B-B14F-4D97-AF65-F5344CB8AC3E}">
        <p14:creationId xmlns:p14="http://schemas.microsoft.com/office/powerpoint/2010/main" val="25561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DF941F-452C-49F3-8F71-F508D3831D9E}"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E82C0E3-35B2-4FC4-B336-A86DC628678C}" type="slidenum">
              <a:rPr lang="en-GB" smtClean="0">
                <a:solidFill>
                  <a:prstClr val="black"/>
                </a:solidFill>
                <a:latin typeface="Arial" pitchFamily="34" charset="0"/>
              </a:rPr>
              <a:pPr/>
              <a:t>11</a:t>
            </a:fld>
            <a:endParaRPr lang="en-GB">
              <a:solidFill>
                <a:prstClr val="black"/>
              </a:solidFill>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06357" y="4715153"/>
            <a:ext cx="4984962" cy="4466987"/>
          </a:xfrm>
          <a:noFill/>
          <a:ln/>
        </p:spPr>
        <p:txBody>
          <a:bodyPr/>
          <a:lstStyle/>
          <a:p>
            <a:pPr eaLnBrk="1" hangingPunct="1"/>
            <a:endParaRPr 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E82C0E3-35B2-4FC4-B336-A86DC628678C}" type="slidenum">
              <a:rPr lang="en-GB" smtClean="0">
                <a:solidFill>
                  <a:prstClr val="black"/>
                </a:solidFill>
                <a:latin typeface="Arial" pitchFamily="34" charset="0"/>
              </a:rPr>
              <a:pPr/>
              <a:t>12</a:t>
            </a:fld>
            <a:endParaRPr lang="en-GB">
              <a:solidFill>
                <a:prstClr val="black"/>
              </a:solidFill>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06357" y="4715153"/>
            <a:ext cx="4984962" cy="4466987"/>
          </a:xfrm>
          <a:noFill/>
          <a:ln/>
        </p:spPr>
        <p:txBody>
          <a:bodyPr/>
          <a:lstStyle/>
          <a:p>
            <a:r>
              <a:rPr lang="en-US" sz="1200" kern="1200" dirty="0">
                <a:solidFill>
                  <a:schemeClr val="tx1"/>
                </a:solidFill>
                <a:latin typeface="+mn-lt"/>
                <a:ea typeface="+mn-ea"/>
                <a:cs typeface="+mn-cs"/>
              </a:rPr>
              <a:t> </a:t>
            </a:r>
          </a:p>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CEOP offers direct advice and support to professionals and directly to young people and it also offers the a reporting system.  Young people, parents, </a:t>
            </a:r>
            <a:r>
              <a:rPr lang="en-US" sz="1200" kern="1200" dirty="0" err="1">
                <a:solidFill>
                  <a:schemeClr val="tx1"/>
                </a:solidFill>
                <a:latin typeface="+mn-lt"/>
                <a:ea typeface="+mn-ea"/>
                <a:cs typeface="+mn-cs"/>
              </a:rPr>
              <a:t>carers</a:t>
            </a:r>
            <a:r>
              <a:rPr lang="en-US" sz="1200" kern="1200" dirty="0">
                <a:solidFill>
                  <a:schemeClr val="tx1"/>
                </a:solidFill>
                <a:latin typeface="+mn-lt"/>
                <a:ea typeface="+mn-ea"/>
                <a:cs typeface="+mn-cs"/>
              </a:rPr>
              <a:t> and professionals can report concerns about potential </a:t>
            </a:r>
            <a:r>
              <a:rPr lang="en-US" sz="1200" kern="1200" dirty="0" err="1">
                <a:solidFill>
                  <a:schemeClr val="tx1"/>
                </a:solidFill>
                <a:latin typeface="+mn-lt"/>
                <a:ea typeface="+mn-ea"/>
                <a:cs typeface="+mn-cs"/>
              </a:rPr>
              <a:t>grooming,child</a:t>
            </a:r>
            <a:r>
              <a:rPr lang="en-US" sz="1200" kern="1200" dirty="0">
                <a:solidFill>
                  <a:schemeClr val="tx1"/>
                </a:solidFill>
                <a:latin typeface="+mn-lt"/>
                <a:ea typeface="+mn-ea"/>
                <a:cs typeface="+mn-cs"/>
              </a:rPr>
              <a:t> sex offender activity and online sexual contact with children and young people directly to CEOP by clicking on the ‘CEOP Report button’. Young people over 11 should be encouraged to report to CEOP if anyone is making them feel uncomfortable online, this may be </a:t>
            </a:r>
            <a:r>
              <a:rPr lang="en-US" sz="1200" kern="1200" dirty="0" err="1">
                <a:solidFill>
                  <a:schemeClr val="tx1"/>
                </a:solidFill>
                <a:latin typeface="+mn-lt"/>
                <a:ea typeface="+mn-ea"/>
                <a:cs typeface="+mn-cs"/>
              </a:rPr>
              <a:t>pressurising</a:t>
            </a:r>
            <a:r>
              <a:rPr lang="en-US" sz="1200" kern="1200" dirty="0">
                <a:solidFill>
                  <a:schemeClr val="tx1"/>
                </a:solidFill>
                <a:latin typeface="+mn-lt"/>
                <a:ea typeface="+mn-ea"/>
                <a:cs typeface="+mn-cs"/>
              </a:rPr>
              <a:t> them to meet up, sexual chat or sharing sexual images. The key is if someone is making them feel uncomfortable or unsafe online in this way they should report to </a:t>
            </a:r>
            <a:r>
              <a:rPr lang="en-US" sz="1200" kern="1200" dirty="0" err="1">
                <a:solidFill>
                  <a:schemeClr val="tx1"/>
                </a:solidFill>
                <a:latin typeface="+mn-lt"/>
                <a:ea typeface="+mn-ea"/>
                <a:cs typeface="+mn-cs"/>
              </a:rPr>
              <a:t>CEOP.Though</a:t>
            </a:r>
            <a:r>
              <a:rPr lang="en-US" sz="1200" kern="1200" dirty="0">
                <a:solidFill>
                  <a:schemeClr val="tx1"/>
                </a:solidFill>
                <a:latin typeface="+mn-lt"/>
                <a:ea typeface="+mn-ea"/>
                <a:cs typeface="+mn-cs"/>
              </a:rPr>
              <a:t> CEOP takes reports from children of any age, children under 11 should be encouraged to speak to an adult they trust who can help them fill out the CEOP reporting form. NSPCC’s </a:t>
            </a:r>
            <a:r>
              <a:rPr lang="en-US" sz="1200" kern="1200" dirty="0" err="1">
                <a:solidFill>
                  <a:schemeClr val="tx1"/>
                </a:solidFill>
                <a:latin typeface="+mn-lt"/>
                <a:ea typeface="+mn-ea"/>
                <a:cs typeface="+mn-cs"/>
              </a:rPr>
              <a:t>Childline</a:t>
            </a:r>
            <a:r>
              <a:rPr lang="en-US" sz="1200" kern="1200" dirty="0">
                <a:solidFill>
                  <a:schemeClr val="tx1"/>
                </a:solidFill>
                <a:latin typeface="+mn-lt"/>
                <a:ea typeface="+mn-ea"/>
                <a:cs typeface="+mn-cs"/>
              </a:rPr>
              <a:t> allows young people to access direct support from a </a:t>
            </a:r>
            <a:r>
              <a:rPr lang="en-US" sz="1200" kern="1200" dirty="0" err="1">
                <a:solidFill>
                  <a:schemeClr val="tx1"/>
                </a:solidFill>
                <a:latin typeface="+mn-lt"/>
                <a:ea typeface="+mn-ea"/>
                <a:cs typeface="+mn-cs"/>
              </a:rPr>
              <a:t>counsellor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Beatbullying’s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cybermentors</a:t>
            </a:r>
            <a:r>
              <a:rPr lang="en-US" sz="1200" kern="1200" dirty="0">
                <a:solidFill>
                  <a:schemeClr val="tx1"/>
                </a:solidFill>
                <a:latin typeface="+mn-lt"/>
                <a:ea typeface="+mn-ea"/>
                <a:cs typeface="+mn-cs"/>
              </a:rPr>
              <a:t> offers advice to children and young people on bullying, </a:t>
            </a:r>
            <a:r>
              <a:rPr lang="en-US" sz="1200" kern="1200" dirty="0" err="1">
                <a:solidFill>
                  <a:schemeClr val="tx1"/>
                </a:solidFill>
                <a:latin typeface="+mn-lt"/>
                <a:ea typeface="+mn-ea"/>
                <a:cs typeface="+mn-cs"/>
              </a:rPr>
              <a:t>cyberbullying</a:t>
            </a:r>
            <a:r>
              <a:rPr lang="en-US" sz="1200" kern="1200" dirty="0">
                <a:solidFill>
                  <a:schemeClr val="tx1"/>
                </a:solidFill>
                <a:latin typeface="+mn-lt"/>
                <a:ea typeface="+mn-ea"/>
                <a:cs typeface="+mn-cs"/>
              </a:rPr>
              <a:t> and other well being issues. Young people can access trained mentors of their own age for support and advice through </a:t>
            </a:r>
            <a:r>
              <a:rPr lang="en-US" sz="1200" u="sng" kern="1200" dirty="0">
                <a:solidFill>
                  <a:schemeClr val="tx1"/>
                </a:solidFill>
                <a:latin typeface="+mn-lt"/>
                <a:ea typeface="+mn-ea"/>
                <a:cs typeface="+mn-cs"/>
                <a:hlinkClick r:id="rId3"/>
              </a:rPr>
              <a:t>www.cybermentors.org.uk</a:t>
            </a:r>
            <a:r>
              <a:rPr lang="en-US" sz="1200" kern="1200" dirty="0">
                <a:solidFill>
                  <a:schemeClr val="tx1"/>
                </a:solidFill>
                <a:latin typeface="+mn-lt"/>
                <a:ea typeface="+mn-ea"/>
                <a:cs typeface="+mn-cs"/>
              </a:rPr>
              <a:t>. The internet watch foundation </a:t>
            </a:r>
            <a:r>
              <a:rPr lang="en-US" sz="1200" u="sng" kern="1200" dirty="0">
                <a:solidFill>
                  <a:schemeClr val="tx1"/>
                </a:solidFill>
                <a:latin typeface="+mn-lt"/>
                <a:ea typeface="+mn-ea"/>
                <a:cs typeface="+mn-cs"/>
                <a:hlinkClick r:id="rId4"/>
              </a:rPr>
              <a:t>www.iwf.org.uk</a:t>
            </a:r>
            <a:r>
              <a:rPr lang="en-US" sz="1200" kern="1200" dirty="0">
                <a:solidFill>
                  <a:schemeClr val="tx1"/>
                </a:solidFill>
                <a:latin typeface="+mn-lt"/>
                <a:ea typeface="+mn-ea"/>
                <a:cs typeface="+mn-cs"/>
              </a:rPr>
              <a:t> is the UK’s hotline for reporting child abuse images online..  Children and young people should be encouraged to report to the appropriate place and if they are in severe danger they should call 999.</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1B46F5-0F03-40A8-96AE-4EC55E6D3EC3}" type="slidenum">
              <a:rPr lang="en-GB" smtClean="0"/>
              <a:pPr/>
              <a:t>23</a:t>
            </a:fld>
            <a:endParaRPr lang="en-GB"/>
          </a:p>
        </p:txBody>
      </p:sp>
    </p:spTree>
    <p:extLst>
      <p:ext uri="{BB962C8B-B14F-4D97-AF65-F5344CB8AC3E}">
        <p14:creationId xmlns:p14="http://schemas.microsoft.com/office/powerpoint/2010/main" val="56711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internet knows no borders and to ensure an international response to online sexual exploitation CEOP are part of the Virtual Global Taskforce - The VGT brings together law enforcement agencies from all over the world to tackle the issues of child abuse and how the internet facilitates this. They aim to provide a 24 hour police presence online, this involves replying to reports received if a child is in immediate danger and working together on joint operations. Countries involved are America, Canada, Australia, Italy, UK (represented by CEOP) and Interpol. There are also a number of countries looking to join. </a:t>
            </a:r>
          </a:p>
          <a:p>
            <a:endParaRPr lang="en-GB" dirty="0"/>
          </a:p>
        </p:txBody>
      </p:sp>
      <p:sp>
        <p:nvSpPr>
          <p:cNvPr id="4" name="Slide Number Placeholder 3"/>
          <p:cNvSpPr>
            <a:spLocks noGrp="1"/>
          </p:cNvSpPr>
          <p:nvPr>
            <p:ph type="sldNum" sz="quarter" idx="10"/>
          </p:nvPr>
        </p:nvSpPr>
        <p:spPr/>
        <p:txBody>
          <a:bodyPr/>
          <a:lstStyle/>
          <a:p>
            <a:fld id="{F91B46F5-0F03-40A8-96AE-4EC55E6D3EC3}" type="slidenum">
              <a:rPr lang="en-GB" smtClean="0"/>
              <a:pPr/>
              <a:t>24</a:t>
            </a:fld>
            <a:endParaRPr lang="en-GB"/>
          </a:p>
        </p:txBody>
      </p:sp>
    </p:spTree>
    <p:extLst>
      <p:ext uri="{BB962C8B-B14F-4D97-AF65-F5344CB8AC3E}">
        <p14:creationId xmlns:p14="http://schemas.microsoft.com/office/powerpoint/2010/main" val="25561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1B46F5-0F03-40A8-96AE-4EC55E6D3EC3}" type="slidenum">
              <a:rPr lang="en-GB" smtClean="0"/>
              <a:pPr/>
              <a:t>25</a:t>
            </a:fld>
            <a:endParaRPr lang="en-GB"/>
          </a:p>
        </p:txBody>
      </p:sp>
    </p:spTree>
    <p:extLst>
      <p:ext uri="{BB962C8B-B14F-4D97-AF65-F5344CB8AC3E}">
        <p14:creationId xmlns:p14="http://schemas.microsoft.com/office/powerpoint/2010/main" val="25561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68B6C87-95EB-324D-BF1C-66CD408391D3}"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42CAF20-90BD-974E-9AB1-4BA8948E4195}"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fld id="{368B6C87-95EB-324D-BF1C-66CD408391D3}" type="datetimeFigureOut">
              <a:rPr lang="en-US" smtClean="0">
                <a:solidFill>
                  <a:prstClr val="black">
                    <a:tint val="75000"/>
                  </a:prstClr>
                </a:solidFill>
              </a:rPr>
              <a:pPr defTabSz="457200"/>
              <a:t>11/9/2016</a:t>
            </a:fld>
            <a:endParaRPr lang="en-US">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endParaRPr lang="en-US">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57200"/>
            <a:fld id="{B42CAF20-90BD-974E-9AB1-4BA8948E4195}" type="slidenum">
              <a:rPr lang="en-US" smtClean="0">
                <a:solidFill>
                  <a:prstClr val="black">
                    <a:tint val="75000"/>
                  </a:prstClr>
                </a:solidFill>
              </a:rPr>
              <a:pPr defTabSz="457200"/>
              <a:t>‹#›</a:t>
            </a:fld>
            <a:endParaRPr lang="en-US">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iofMV1HVQO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DUIcGw9EwLA&amp;index=70&amp;list=PLK4elntcUEy3D2m1WO_tEDJpLVkZ0EGd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www.childline.org.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et-aware.org.uk/networks/?order=tit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XXBAxU-wbp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300" y="476672"/>
            <a:ext cx="7920880" cy="4247317"/>
          </a:xfrm>
          <a:prstGeom prst="rect">
            <a:avLst/>
          </a:prstGeom>
          <a:no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p:txBody>
      </p:sp>
      <p:sp>
        <p:nvSpPr>
          <p:cNvPr id="2" name="Title 1"/>
          <p:cNvSpPr>
            <a:spLocks noGrp="1"/>
          </p:cNvSpPr>
          <p:nvPr>
            <p:ph type="ctrTitle"/>
          </p:nvPr>
        </p:nvSpPr>
        <p:spPr>
          <a:xfrm>
            <a:off x="557300" y="2600330"/>
            <a:ext cx="7851648" cy="1828800"/>
          </a:xfrm>
        </p:spPr>
        <p:txBody>
          <a:bodyPr>
            <a:normAutofit fontScale="90000"/>
          </a:bodyPr>
          <a:lstStyle/>
          <a:p>
            <a:pPr algn="ctr"/>
            <a:r>
              <a:rPr lang="en-US" dirty="0">
                <a:latin typeface="Arial"/>
                <a:cs typeface="Arial"/>
              </a:rPr>
              <a:t/>
            </a:r>
            <a:br>
              <a:rPr lang="en-US" dirty="0">
                <a:latin typeface="Arial"/>
                <a:cs typeface="Arial"/>
              </a:rPr>
            </a:br>
            <a:r>
              <a:rPr lang="en-US" dirty="0">
                <a:latin typeface="Arial"/>
                <a:cs typeface="Arial"/>
              </a:rPr>
              <a:t/>
            </a:r>
            <a:br>
              <a:rPr lang="en-US" dirty="0">
                <a:latin typeface="Arial"/>
                <a:cs typeface="Arial"/>
              </a:rPr>
            </a:br>
            <a:r>
              <a:rPr lang="en-US" dirty="0">
                <a:latin typeface="Arial"/>
                <a:cs typeface="Arial"/>
              </a:rPr>
              <a:t/>
            </a:r>
            <a:br>
              <a:rPr lang="en-US" dirty="0">
                <a:latin typeface="Arial"/>
                <a:cs typeface="Arial"/>
              </a:rPr>
            </a:br>
            <a:r>
              <a:rPr lang="en-US" dirty="0">
                <a:latin typeface="Arial"/>
                <a:cs typeface="Arial"/>
              </a:rPr>
              <a:t/>
            </a:r>
            <a:br>
              <a:rPr lang="en-US" dirty="0">
                <a:latin typeface="Arial"/>
                <a:cs typeface="Arial"/>
              </a:rPr>
            </a:br>
            <a:r>
              <a:rPr lang="en-US" dirty="0">
                <a:latin typeface="Arial"/>
                <a:cs typeface="Arial"/>
              </a:rPr>
              <a:t>E-Safety</a:t>
            </a:r>
            <a:br>
              <a:rPr lang="en-US" dirty="0">
                <a:latin typeface="Arial"/>
                <a:cs typeface="Arial"/>
              </a:rPr>
            </a:br>
            <a:r>
              <a:rPr lang="en-US" dirty="0">
                <a:latin typeface="Arial"/>
                <a:cs typeface="Arial"/>
              </a:rPr>
              <a:t>A guide for parents and </a:t>
            </a:r>
            <a:r>
              <a:rPr lang="en-US" dirty="0" err="1">
                <a:latin typeface="Arial"/>
                <a:cs typeface="Arial"/>
              </a:rPr>
              <a:t>carers</a:t>
            </a:r>
            <a:r>
              <a:rPr lang="en-US" dirty="0">
                <a:latin typeface="Arial"/>
                <a:cs typeface="Arial"/>
              </a:rPr>
              <a:t>  </a:t>
            </a:r>
            <a:br>
              <a:rPr lang="en-US" dirty="0">
                <a:latin typeface="Arial"/>
                <a:cs typeface="Arial"/>
              </a:rPr>
            </a:br>
            <a:r>
              <a:rPr lang="en-US" dirty="0">
                <a:latin typeface="Arial"/>
                <a:cs typeface="Arial"/>
              </a:rPr>
              <a:t/>
            </a:r>
            <a:br>
              <a:rPr lang="en-US" dirty="0">
                <a:latin typeface="Arial"/>
                <a:cs typeface="Arial"/>
              </a:rPr>
            </a:br>
            <a:endParaRPr lang="en-GB" dirty="0"/>
          </a:p>
        </p:txBody>
      </p:sp>
      <p:pic>
        <p:nvPicPr>
          <p:cNvPr id="2050" name="Picture 2" descr="https://static.wixstatic.com/media/d37c22_d9faac502d0b45caaa0aa77dffe75557.jpg/v1/fill/w_994,h_559,al_c,q_90,usm_0.66_1.00_0.01/d37c22_d9faac502d0b45caaa0aa77dffe755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416" y="3316629"/>
            <a:ext cx="5832648" cy="328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9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NSPCC</a:t>
            </a:r>
          </a:p>
        </p:txBody>
      </p:sp>
      <p:pic>
        <p:nvPicPr>
          <p:cNvPr id="4" name="Content Placeholder 3">
            <a:hlinkClick r:id="rId2"/>
          </p:cNvPr>
          <p:cNvPicPr>
            <a:picLocks noGrp="1" noChangeAspect="1"/>
          </p:cNvPicPr>
          <p:nvPr>
            <p:ph idx="1"/>
          </p:nvPr>
        </p:nvPicPr>
        <p:blipFill rotWithShape="1">
          <a:blip r:embed="rId3"/>
          <a:srcRect t="12706" r="1811" b="8550"/>
          <a:stretch/>
        </p:blipFill>
        <p:spPr>
          <a:xfrm>
            <a:off x="348864" y="1847088"/>
            <a:ext cx="8446272" cy="4233451"/>
          </a:xfrm>
          <a:prstGeom prst="rect">
            <a:avLst/>
          </a:prstGeom>
        </p:spPr>
      </p:pic>
    </p:spTree>
    <p:extLst>
      <p:ext uri="{BB962C8B-B14F-4D97-AF65-F5344CB8AC3E}">
        <p14:creationId xmlns:p14="http://schemas.microsoft.com/office/powerpoint/2010/main" val="307683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49336" y="552893"/>
            <a:ext cx="8135937" cy="769441"/>
          </a:xfrm>
          <a:prstGeom prst="rect">
            <a:avLst/>
          </a:prstGeom>
          <a:noFill/>
          <a:ln w="9525">
            <a:noFill/>
            <a:miter lim="800000"/>
            <a:headEnd/>
            <a:tailEnd/>
          </a:ln>
        </p:spPr>
        <p:txBody>
          <a:bodyPr>
            <a:spAutoFit/>
          </a:bodyPr>
          <a:lstStyle/>
          <a:p>
            <a:pPr algn="ctr" eaLnBrk="0" hangingPunct="0">
              <a:spcBef>
                <a:spcPct val="50000"/>
              </a:spcBef>
              <a:defRPr/>
            </a:pPr>
            <a:r>
              <a:rPr lang="en-GB" sz="4400" dirty="0">
                <a:solidFill>
                  <a:srgbClr val="00B050"/>
                </a:solidFill>
                <a:cs typeface="Tahoma" pitchFamily="34" charset="0"/>
              </a:rPr>
              <a:t>Cyber-bullying</a:t>
            </a:r>
            <a:r>
              <a:rPr lang="en-GB" sz="3200" dirty="0">
                <a:solidFill>
                  <a:srgbClr val="00B050"/>
                </a:solidFill>
                <a:cs typeface="Tahoma" pitchFamily="34" charset="0"/>
              </a:rPr>
              <a:t> </a:t>
            </a:r>
          </a:p>
        </p:txBody>
      </p:sp>
      <p:sp>
        <p:nvSpPr>
          <p:cNvPr id="4" name="TextBox 3"/>
          <p:cNvSpPr txBox="1"/>
          <p:nvPr/>
        </p:nvSpPr>
        <p:spPr>
          <a:xfrm>
            <a:off x="1184486" y="3707002"/>
            <a:ext cx="7100787" cy="2530309"/>
          </a:xfrm>
          <a:prstGeom prst="rect">
            <a:avLst/>
          </a:prstGeom>
          <a:noFill/>
        </p:spPr>
        <p:txBody>
          <a:bodyPr wrap="square" numCol="2" rtlCol="0">
            <a:spAutoFit/>
          </a:bodyPr>
          <a:lstStyle/>
          <a:p>
            <a:pPr eaLnBrk="0" hangingPunct="0">
              <a:spcBef>
                <a:spcPct val="50000"/>
              </a:spcBef>
              <a:buFont typeface="Arial" pitchFamily="34" charset="0"/>
              <a:buChar char="•"/>
            </a:pPr>
            <a:r>
              <a:rPr lang="en-GB" sz="2000" dirty="0">
                <a:cs typeface="Tahoma" pitchFamily="34" charset="0"/>
              </a:rPr>
              <a:t> Mobiles</a:t>
            </a:r>
          </a:p>
          <a:p>
            <a:pPr eaLnBrk="0" hangingPunct="0">
              <a:spcBef>
                <a:spcPct val="50000"/>
              </a:spcBef>
              <a:buFont typeface="Arial" pitchFamily="34" charset="0"/>
              <a:buChar char="•"/>
            </a:pPr>
            <a:r>
              <a:rPr lang="en-GB" sz="2000" dirty="0">
                <a:cs typeface="Tahoma" pitchFamily="34" charset="0"/>
              </a:rPr>
              <a:t> Social networking sites</a:t>
            </a:r>
          </a:p>
          <a:p>
            <a:pPr eaLnBrk="0" hangingPunct="0">
              <a:spcBef>
                <a:spcPct val="50000"/>
              </a:spcBef>
              <a:buFont typeface="Arial" pitchFamily="34" charset="0"/>
              <a:buChar char="•"/>
            </a:pPr>
            <a:r>
              <a:rPr lang="en-GB" sz="2000" dirty="0">
                <a:cs typeface="Tahoma" pitchFamily="34" charset="0"/>
              </a:rPr>
              <a:t> Gaming</a:t>
            </a:r>
          </a:p>
          <a:p>
            <a:pPr eaLnBrk="0" hangingPunct="0">
              <a:spcBef>
                <a:spcPct val="50000"/>
              </a:spcBef>
              <a:buFont typeface="Arial" pitchFamily="34" charset="0"/>
              <a:buChar char="•"/>
            </a:pPr>
            <a:r>
              <a:rPr lang="en-GB" sz="2000" dirty="0">
                <a:cs typeface="Tahoma" pitchFamily="34" charset="0"/>
              </a:rPr>
              <a:t> Taking and distributing images or videos without permission.</a:t>
            </a:r>
          </a:p>
          <a:p>
            <a:pPr eaLnBrk="0" hangingPunct="0">
              <a:spcBef>
                <a:spcPct val="50000"/>
              </a:spcBef>
              <a:buFont typeface="Arial" pitchFamily="34" charset="0"/>
              <a:buChar char="•"/>
            </a:pPr>
            <a:endParaRPr lang="en-GB" sz="2000" dirty="0">
              <a:cs typeface="Tahoma" pitchFamily="34" charset="0"/>
            </a:endParaRPr>
          </a:p>
          <a:p>
            <a:pPr eaLnBrk="0" hangingPunct="0">
              <a:spcBef>
                <a:spcPct val="50000"/>
              </a:spcBef>
              <a:buFont typeface="Arial" pitchFamily="34" charset="0"/>
              <a:buChar char="•"/>
            </a:pPr>
            <a:endParaRPr lang="en-GB" sz="2000" dirty="0">
              <a:cs typeface="Tahoma" pitchFamily="34" charset="0"/>
            </a:endParaRPr>
          </a:p>
        </p:txBody>
      </p:sp>
      <p:sp>
        <p:nvSpPr>
          <p:cNvPr id="6" name="TextBox 5"/>
          <p:cNvSpPr txBox="1"/>
          <p:nvPr/>
        </p:nvSpPr>
        <p:spPr>
          <a:xfrm>
            <a:off x="468312" y="1567956"/>
            <a:ext cx="8135937" cy="2139047"/>
          </a:xfrm>
          <a:prstGeom prst="rect">
            <a:avLst/>
          </a:prstGeom>
          <a:noFill/>
        </p:spPr>
        <p:txBody>
          <a:bodyPr wrap="square" rtlCol="0">
            <a:spAutoFit/>
          </a:bodyPr>
          <a:lstStyle/>
          <a:p>
            <a:pPr eaLnBrk="0" hangingPunct="0">
              <a:spcBef>
                <a:spcPct val="50000"/>
              </a:spcBef>
            </a:pPr>
            <a:r>
              <a:rPr lang="en-GB" sz="2000" b="1" dirty="0">
                <a:cs typeface="Tahoma" pitchFamily="34" charset="0"/>
              </a:rPr>
              <a:t>Definition of cyber-bullying:</a:t>
            </a:r>
          </a:p>
          <a:p>
            <a:pPr eaLnBrk="0" hangingPunct="0">
              <a:spcBef>
                <a:spcPct val="50000"/>
              </a:spcBef>
            </a:pPr>
            <a:r>
              <a:rPr lang="en-GB" sz="2000" dirty="0">
                <a:cs typeface="Tahoma" pitchFamily="34" charset="0"/>
              </a:rPr>
              <a:t>‘The use of digital technology (text messaging, email, social networking sites etc) to bully, harass or abuse someone.’ </a:t>
            </a:r>
          </a:p>
          <a:p>
            <a:pPr algn="r" eaLnBrk="0" hangingPunct="0">
              <a:spcBef>
                <a:spcPct val="50000"/>
              </a:spcBef>
            </a:pPr>
            <a:r>
              <a:rPr lang="en-GB" dirty="0">
                <a:cs typeface="Tahoma" pitchFamily="34" charset="0"/>
              </a:rPr>
              <a:t>(</a:t>
            </a:r>
            <a:r>
              <a:rPr lang="en-GB" dirty="0" err="1">
                <a:cs typeface="Tahoma" pitchFamily="34" charset="0"/>
              </a:rPr>
              <a:t>DfE</a:t>
            </a:r>
            <a:r>
              <a:rPr lang="en-GB" dirty="0">
                <a:cs typeface="Tahoma" pitchFamily="34" charset="0"/>
              </a:rPr>
              <a:t> 2009)</a:t>
            </a:r>
          </a:p>
          <a:p>
            <a:pPr eaLnBrk="0" hangingPunct="0">
              <a:spcBef>
                <a:spcPct val="50000"/>
              </a:spcBef>
            </a:pPr>
            <a:r>
              <a:rPr lang="en-GB" sz="2000" dirty="0">
                <a:cs typeface="Tahoma" pitchFamily="34" charset="0"/>
              </a:rPr>
              <a:t>How:</a:t>
            </a:r>
            <a:r>
              <a:rPr lang="en-GB" sz="2400" dirty="0">
                <a:cs typeface="Tahoma" pitchFamily="34" charset="0"/>
              </a:rPr>
              <a:t> </a:t>
            </a:r>
          </a:p>
        </p:txBody>
      </p:sp>
    </p:spTree>
    <p:extLst>
      <p:ext uri="{BB962C8B-B14F-4D97-AF65-F5344CB8AC3E}">
        <p14:creationId xmlns:p14="http://schemas.microsoft.com/office/powerpoint/2010/main" val="314462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10061" y="836712"/>
            <a:ext cx="8135937" cy="707886"/>
          </a:xfrm>
          <a:prstGeom prst="rect">
            <a:avLst/>
          </a:prstGeom>
          <a:noFill/>
          <a:ln w="9525">
            <a:noFill/>
            <a:miter lim="800000"/>
            <a:headEnd/>
            <a:tailEnd/>
          </a:ln>
        </p:spPr>
        <p:txBody>
          <a:bodyPr>
            <a:spAutoFit/>
          </a:bodyPr>
          <a:lstStyle/>
          <a:p>
            <a:pPr eaLnBrk="0" hangingPunct="0">
              <a:spcBef>
                <a:spcPct val="50000"/>
              </a:spcBef>
              <a:defRPr/>
            </a:pPr>
            <a:r>
              <a:rPr lang="en-GB" sz="4000" dirty="0">
                <a:solidFill>
                  <a:srgbClr val="00B050"/>
                </a:solidFill>
              </a:rPr>
              <a:t>Unwanted contact and grooming</a:t>
            </a:r>
          </a:p>
        </p:txBody>
      </p:sp>
      <p:sp>
        <p:nvSpPr>
          <p:cNvPr id="17412" name="Text Box 4"/>
          <p:cNvSpPr txBox="1">
            <a:spLocks noChangeArrowheads="1"/>
          </p:cNvSpPr>
          <p:nvPr/>
        </p:nvSpPr>
        <p:spPr bwMode="auto">
          <a:xfrm>
            <a:off x="428626" y="2348880"/>
            <a:ext cx="8300704" cy="3847207"/>
          </a:xfrm>
          <a:prstGeom prst="rect">
            <a:avLst/>
          </a:prstGeom>
          <a:noFill/>
          <a:ln w="9525">
            <a:noFill/>
            <a:miter lim="800000"/>
            <a:headEnd/>
            <a:tailEnd/>
          </a:ln>
        </p:spPr>
        <p:txBody>
          <a:bodyPr wrap="square">
            <a:spAutoFit/>
          </a:bodyPr>
          <a:lstStyle/>
          <a:p>
            <a:pPr eaLnBrk="0" hangingPunct="0">
              <a:spcBef>
                <a:spcPct val="50000"/>
              </a:spcBef>
            </a:pPr>
            <a:r>
              <a:rPr lang="en-GB" sz="2400" b="1" dirty="0"/>
              <a:t>Definition of grooming:</a:t>
            </a:r>
          </a:p>
          <a:p>
            <a:pPr eaLnBrk="0" hangingPunct="0">
              <a:spcBef>
                <a:spcPct val="50000"/>
              </a:spcBef>
            </a:pPr>
            <a:r>
              <a:rPr lang="en-GB" sz="2000" dirty="0"/>
              <a:t>A process by which a person prepares a child, significant others and the environment for the abuse of this child.</a:t>
            </a:r>
          </a:p>
          <a:p>
            <a:pPr eaLnBrk="0" hangingPunct="0">
              <a:spcBef>
                <a:spcPct val="50000"/>
              </a:spcBef>
            </a:pPr>
            <a:endParaRPr lang="en-GB" sz="2000" dirty="0"/>
          </a:p>
          <a:p>
            <a:pPr eaLnBrk="0" hangingPunct="0">
              <a:spcBef>
                <a:spcPct val="50000"/>
              </a:spcBef>
            </a:pPr>
            <a:r>
              <a:rPr lang="en-GB" sz="2000" dirty="0"/>
              <a:t>Specific goals include gaining access to the child, gaining the child’s compliance and maintaining the child’s secrecy to avoid disclosure</a:t>
            </a:r>
          </a:p>
          <a:p>
            <a:pPr eaLnBrk="0" hangingPunct="0">
              <a:spcBef>
                <a:spcPct val="50000"/>
              </a:spcBef>
            </a:pPr>
            <a:endParaRPr lang="en-GB" sz="2400" dirty="0"/>
          </a:p>
          <a:p>
            <a:pPr eaLnBrk="0" hangingPunct="0">
              <a:spcBef>
                <a:spcPct val="50000"/>
              </a:spcBef>
            </a:pPr>
            <a:endParaRPr lang="en-GB" sz="2400" dirty="0"/>
          </a:p>
          <a:p>
            <a:pPr algn="r" eaLnBrk="0" hangingPunct="0">
              <a:spcBef>
                <a:spcPct val="50000"/>
              </a:spcBef>
            </a:pPr>
            <a:r>
              <a:rPr lang="en-GB" sz="1200" dirty="0">
                <a:solidFill>
                  <a:srgbClr val="5F5F5F"/>
                </a:solidFill>
              </a:rPr>
              <a:t>(Craven, </a:t>
            </a:r>
            <a:r>
              <a:rPr lang="en-GB" sz="1200" dirty="0" err="1">
                <a:solidFill>
                  <a:srgbClr val="5F5F5F"/>
                </a:solidFill>
              </a:rPr>
              <a:t>Brrown</a:t>
            </a:r>
            <a:r>
              <a:rPr lang="en-GB" sz="1200" dirty="0">
                <a:solidFill>
                  <a:srgbClr val="5F5F5F"/>
                </a:solidFill>
              </a:rPr>
              <a:t> and Gilchrist, 2006)</a:t>
            </a:r>
          </a:p>
        </p:txBody>
      </p:sp>
    </p:spTree>
    <p:extLst>
      <p:ext uri="{BB962C8B-B14F-4D97-AF65-F5344CB8AC3E}">
        <p14:creationId xmlns:p14="http://schemas.microsoft.com/office/powerpoint/2010/main" val="22177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10061" y="836712"/>
            <a:ext cx="8135937" cy="707886"/>
          </a:xfrm>
          <a:prstGeom prst="rect">
            <a:avLst/>
          </a:prstGeom>
          <a:noFill/>
          <a:ln w="9525">
            <a:noFill/>
            <a:miter lim="800000"/>
            <a:headEnd/>
            <a:tailEnd/>
          </a:ln>
        </p:spPr>
        <p:txBody>
          <a:bodyPr>
            <a:spAutoFit/>
          </a:bodyPr>
          <a:lstStyle/>
          <a:p>
            <a:pPr eaLnBrk="0" hangingPunct="0">
              <a:spcBef>
                <a:spcPct val="50000"/>
              </a:spcBef>
              <a:defRPr/>
            </a:pPr>
            <a:r>
              <a:rPr lang="en-GB" sz="4000" dirty="0">
                <a:solidFill>
                  <a:srgbClr val="00B050"/>
                </a:solidFill>
              </a:rPr>
              <a:t>Harmful Content/illegal materials. </a:t>
            </a:r>
          </a:p>
        </p:txBody>
      </p:sp>
    </p:spTree>
    <p:extLst>
      <p:ext uri="{BB962C8B-B14F-4D97-AF65-F5344CB8AC3E}">
        <p14:creationId xmlns:p14="http://schemas.microsoft.com/office/powerpoint/2010/main" val="162842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GB" sz="3200" dirty="0"/>
              <a:t>      </a:t>
            </a:r>
            <a:br>
              <a:rPr lang="en-GB" sz="3200" dirty="0"/>
            </a:br>
            <a:r>
              <a:rPr lang="en-GB" sz="3200" dirty="0">
                <a:solidFill>
                  <a:srgbClr val="00B050"/>
                </a:solidFill>
                <a:latin typeface="+mn-lt"/>
              </a:rPr>
              <a:t/>
            </a:r>
            <a:br>
              <a:rPr lang="en-GB" sz="3200" dirty="0">
                <a:solidFill>
                  <a:srgbClr val="00B050"/>
                </a:solidFill>
                <a:latin typeface="+mn-lt"/>
              </a:rPr>
            </a:br>
            <a:r>
              <a:rPr lang="en-GB" sz="3200" dirty="0">
                <a:solidFill>
                  <a:srgbClr val="00B050"/>
                </a:solidFill>
                <a:latin typeface="+mn-lt"/>
              </a:rPr>
              <a:t>At School…….		At home…………</a:t>
            </a:r>
            <a:r>
              <a:rPr lang="en-GB" sz="3200" dirty="0"/>
              <a:t>				 </a:t>
            </a:r>
          </a:p>
        </p:txBody>
      </p:sp>
      <p:sp>
        <p:nvSpPr>
          <p:cNvPr id="5" name="Rectangle 3"/>
          <p:cNvSpPr>
            <a:spLocks noGrp="1" noChangeArrowheads="1"/>
          </p:cNvSpPr>
          <p:nvPr>
            <p:ph idx="1"/>
          </p:nvPr>
        </p:nvSpPr>
        <p:spPr/>
        <p:txBody>
          <a:bodyPr>
            <a:normAutofit/>
          </a:bodyPr>
          <a:lstStyle/>
          <a:p>
            <a:r>
              <a:rPr lang="en-GB" sz="4000" dirty="0"/>
              <a:t>Filtered		    ?</a:t>
            </a:r>
          </a:p>
          <a:p>
            <a:pPr eaLnBrk="1" hangingPunct="1"/>
            <a:r>
              <a:rPr lang="en-GB" sz="4000" dirty="0"/>
              <a:t>Supervised              ?</a:t>
            </a:r>
          </a:p>
          <a:p>
            <a:pPr eaLnBrk="1" hangingPunct="1"/>
            <a:r>
              <a:rPr lang="en-GB" sz="4000" dirty="0"/>
              <a:t>Monitored               ?</a:t>
            </a:r>
          </a:p>
          <a:p>
            <a:pPr eaLnBrk="1" hangingPunct="1"/>
            <a:r>
              <a:rPr lang="en-GB" sz="4000" dirty="0"/>
              <a:t>Curriculum              ?</a:t>
            </a:r>
          </a:p>
          <a:p>
            <a:pPr eaLnBrk="1" hangingPunct="1"/>
            <a:endParaRPr lang="en-GB" sz="4000" dirty="0"/>
          </a:p>
        </p:txBody>
      </p:sp>
      <p:pic>
        <p:nvPicPr>
          <p:cNvPr id="44034" name="Picture 2" descr="http://www.spidergroup.com/blog/wp-content/uploads/primary_350.jpg"/>
          <p:cNvPicPr>
            <a:picLocks noChangeAspect="1" noChangeArrowheads="1"/>
          </p:cNvPicPr>
          <p:nvPr/>
        </p:nvPicPr>
        <p:blipFill>
          <a:blip r:embed="rId2" cstate="print"/>
          <a:srcRect/>
          <a:stretch>
            <a:fillRect/>
          </a:stretch>
        </p:blipFill>
        <p:spPr bwMode="auto">
          <a:xfrm>
            <a:off x="755576" y="4941168"/>
            <a:ext cx="2520280" cy="1708190"/>
          </a:xfrm>
          <a:prstGeom prst="rect">
            <a:avLst/>
          </a:prstGeom>
          <a:noFill/>
        </p:spPr>
      </p:pic>
      <p:pic>
        <p:nvPicPr>
          <p:cNvPr id="44036" name="Picture 4" descr="http://www.zenlifesolutions.com/wp-content/uploads/2013/01/question-mark.jpg"/>
          <p:cNvPicPr>
            <a:picLocks noChangeAspect="1" noChangeArrowheads="1"/>
          </p:cNvPicPr>
          <p:nvPr/>
        </p:nvPicPr>
        <p:blipFill>
          <a:blip r:embed="rId3" cstate="print"/>
          <a:srcRect/>
          <a:stretch>
            <a:fillRect/>
          </a:stretch>
        </p:blipFill>
        <p:spPr bwMode="auto">
          <a:xfrm>
            <a:off x="5436096" y="4941168"/>
            <a:ext cx="1747855" cy="1916832"/>
          </a:xfrm>
          <a:prstGeom prst="rect">
            <a:avLst/>
          </a:prstGeom>
          <a:noFill/>
        </p:spPr>
      </p:pic>
    </p:spTree>
    <p:extLst>
      <p:ext uri="{BB962C8B-B14F-4D97-AF65-F5344CB8AC3E}">
        <p14:creationId xmlns:p14="http://schemas.microsoft.com/office/powerpoint/2010/main" val="326375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oodelfweekly.files.wordpress.com/2014/11/stamp.jpg"/>
          <p:cNvPicPr>
            <a:picLocks noChangeAspect="1" noChangeArrowheads="1"/>
          </p:cNvPicPr>
          <p:nvPr/>
        </p:nvPicPr>
        <p:blipFill rotWithShape="1">
          <a:blip r:embed="rId2">
            <a:extLst>
              <a:ext uri="{28A0092B-C50C-407E-A947-70E740481C1C}">
                <a14:useLocalDpi xmlns:a14="http://schemas.microsoft.com/office/drawing/2010/main" val="0"/>
              </a:ext>
            </a:extLst>
          </a:blip>
          <a:srcRect r="7863" b="8651"/>
          <a:stretch/>
        </p:blipFill>
        <p:spPr bwMode="auto">
          <a:xfrm>
            <a:off x="0" y="-23519"/>
            <a:ext cx="9127196" cy="6957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1052736"/>
            <a:ext cx="867910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 potentially clumsy analogy…</a:t>
            </a:r>
          </a:p>
        </p:txBody>
      </p:sp>
      <p:sp>
        <p:nvSpPr>
          <p:cNvPr id="6" name="TextBox 5"/>
          <p:cNvSpPr txBox="1"/>
          <p:nvPr/>
        </p:nvSpPr>
        <p:spPr>
          <a:xfrm>
            <a:off x="2123728" y="260648"/>
            <a:ext cx="4464496" cy="584775"/>
          </a:xfrm>
          <a:prstGeom prst="rect">
            <a:avLst/>
          </a:prstGeom>
          <a:noFill/>
        </p:spPr>
        <p:txBody>
          <a:bodyPr wrap="square" rtlCol="0">
            <a:spAutoFit/>
          </a:bodyPr>
          <a:lstStyle/>
          <a:p>
            <a:pPr algn="ctr"/>
            <a:r>
              <a:rPr lang="en-GB" sz="3200" dirty="0"/>
              <a:t>Filtering</a:t>
            </a:r>
          </a:p>
        </p:txBody>
      </p:sp>
    </p:spTree>
    <p:extLst>
      <p:ext uri="{BB962C8B-B14F-4D97-AF65-F5344CB8AC3E}">
        <p14:creationId xmlns:p14="http://schemas.microsoft.com/office/powerpoint/2010/main" val="253616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latin typeface="+mn-lt"/>
              </a:rPr>
              <a:t>What does the school do?</a:t>
            </a:r>
          </a:p>
        </p:txBody>
      </p:sp>
      <p:sp>
        <p:nvSpPr>
          <p:cNvPr id="3" name="Content Placeholder 2"/>
          <p:cNvSpPr>
            <a:spLocks noGrp="1"/>
          </p:cNvSpPr>
          <p:nvPr>
            <p:ph idx="1"/>
          </p:nvPr>
        </p:nvSpPr>
        <p:spPr/>
        <p:txBody>
          <a:bodyPr>
            <a:normAutofit/>
          </a:bodyPr>
          <a:lstStyle/>
          <a:p>
            <a:pPr marL="0" indent="0">
              <a:buNone/>
            </a:pPr>
            <a:r>
              <a:rPr lang="en-GB" dirty="0"/>
              <a:t>Education – a variety of age-appropriate resources. </a:t>
            </a:r>
          </a:p>
          <a:p>
            <a:pPr marL="0" indent="0">
              <a:buNone/>
            </a:pPr>
            <a:endParaRPr lang="en-GB" dirty="0"/>
          </a:p>
          <a:p>
            <a:pPr marL="0" indent="0">
              <a:buNone/>
            </a:pPr>
            <a:r>
              <a:rPr lang="en-GB" dirty="0"/>
              <a:t>E-Safety in the computing curriculum. Digital Literacy programmes.</a:t>
            </a:r>
          </a:p>
          <a:p>
            <a:pPr marL="0" indent="0">
              <a:buNone/>
            </a:pPr>
            <a:endParaRPr lang="en-GB" dirty="0"/>
          </a:p>
          <a:p>
            <a:pPr marL="0" indent="0">
              <a:buNone/>
            </a:pPr>
            <a:r>
              <a:rPr lang="en-GB" dirty="0"/>
              <a:t>Across the curriculum – PSHE, English, Deaf Studies…</a:t>
            </a:r>
          </a:p>
          <a:p>
            <a:pPr marL="0" indent="0">
              <a:buNone/>
            </a:pPr>
            <a:endParaRPr lang="en-GB" dirty="0"/>
          </a:p>
          <a:p>
            <a:pPr marL="0" indent="0">
              <a:buNone/>
            </a:pPr>
            <a:r>
              <a:rPr lang="en-GB" dirty="0"/>
              <a:t>E-safety goes under the wider umbrella of the Rights Respecting Charters each class is signed up to. </a:t>
            </a:r>
          </a:p>
          <a:p>
            <a:pPr marL="0" indent="0">
              <a:buNone/>
            </a:pPr>
            <a:endParaRPr lang="en-GB" dirty="0"/>
          </a:p>
        </p:txBody>
      </p:sp>
    </p:spTree>
    <p:extLst>
      <p:ext uri="{BB962C8B-B14F-4D97-AF65-F5344CB8AC3E}">
        <p14:creationId xmlns:p14="http://schemas.microsoft.com/office/powerpoint/2010/main" val="427310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B050"/>
                </a:solidFill>
                <a:latin typeface="+mn-lt"/>
              </a:rPr>
              <a:t>Alongside this…..</a:t>
            </a:r>
          </a:p>
        </p:txBody>
      </p:sp>
      <p:sp>
        <p:nvSpPr>
          <p:cNvPr id="3" name="Content Placeholder 2"/>
          <p:cNvSpPr>
            <a:spLocks noGrp="1"/>
          </p:cNvSpPr>
          <p:nvPr>
            <p:ph idx="1"/>
          </p:nvPr>
        </p:nvSpPr>
        <p:spPr/>
        <p:txBody>
          <a:bodyPr>
            <a:normAutofit/>
          </a:bodyPr>
          <a:lstStyle/>
          <a:p>
            <a:r>
              <a:rPr lang="en-GB" sz="3200" dirty="0"/>
              <a:t>E-Safety policy</a:t>
            </a:r>
          </a:p>
          <a:p>
            <a:r>
              <a:rPr lang="en-GB" sz="3200" dirty="0"/>
              <a:t>Acceptable use policy</a:t>
            </a:r>
          </a:p>
          <a:p>
            <a:r>
              <a:rPr lang="en-GB" sz="3200" dirty="0"/>
              <a:t>PSP/iPad Policy</a:t>
            </a:r>
          </a:p>
          <a:p>
            <a:r>
              <a:rPr lang="en-GB" sz="3200" dirty="0"/>
              <a:t>Staff training</a:t>
            </a:r>
          </a:p>
          <a:p>
            <a:r>
              <a:rPr lang="en-GB" sz="3200" dirty="0"/>
              <a:t>Parents information</a:t>
            </a:r>
          </a:p>
          <a:p>
            <a:endParaRPr lang="en-GB" sz="3200" dirty="0"/>
          </a:p>
        </p:txBody>
      </p:sp>
    </p:spTree>
    <p:extLst>
      <p:ext uri="{BB962C8B-B14F-4D97-AF65-F5344CB8AC3E}">
        <p14:creationId xmlns:p14="http://schemas.microsoft.com/office/powerpoint/2010/main" val="191598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key</a:t>
            </a:r>
          </a:p>
        </p:txBody>
      </p:sp>
      <p:sp>
        <p:nvSpPr>
          <p:cNvPr id="3" name="Content Placeholder 2"/>
          <p:cNvSpPr>
            <a:spLocks noGrp="1"/>
          </p:cNvSpPr>
          <p:nvPr>
            <p:ph idx="1"/>
          </p:nvPr>
        </p:nvSpPr>
        <p:spPr/>
        <p:txBody>
          <a:bodyPr/>
          <a:lstStyle/>
          <a:p>
            <a:pPr marL="0" indent="0">
              <a:buNone/>
            </a:pPr>
            <a:r>
              <a:rPr lang="en-GB" dirty="0"/>
              <a:t> Supervising, monitoring and talking.</a:t>
            </a:r>
          </a:p>
          <a:p>
            <a:pPr marL="0" indent="0">
              <a:buNone/>
            </a:pPr>
            <a:r>
              <a:rPr lang="en-GB" dirty="0"/>
              <a:t> </a:t>
            </a:r>
          </a:p>
          <a:p>
            <a:pPr marL="0" indent="0">
              <a:buNone/>
            </a:pPr>
            <a:r>
              <a:rPr lang="en-GB" dirty="0"/>
              <a:t>Fewer children now have </a:t>
            </a:r>
            <a:r>
              <a:rPr lang="en-GB" dirty="0" err="1"/>
              <a:t>tvs</a:t>
            </a:r>
            <a:r>
              <a:rPr lang="en-GB" dirty="0"/>
              <a:t> and consoles in their bedrooms since 2014 (Ofcom)</a:t>
            </a:r>
          </a:p>
          <a:p>
            <a:pPr marL="0" indent="0">
              <a:buNone/>
            </a:pPr>
            <a:endParaRPr lang="en-GB" dirty="0"/>
          </a:p>
          <a:p>
            <a:pPr marL="0" indent="0">
              <a:buNone/>
            </a:pPr>
            <a:r>
              <a:rPr lang="en-GB" dirty="0"/>
              <a:t>Parents are aware of the need for good monitoring </a:t>
            </a:r>
          </a:p>
        </p:txBody>
      </p:sp>
    </p:spTree>
    <p:extLst>
      <p:ext uri="{BB962C8B-B14F-4D97-AF65-F5344CB8AC3E}">
        <p14:creationId xmlns:p14="http://schemas.microsoft.com/office/powerpoint/2010/main" val="198230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sz="4000" dirty="0">
                <a:solidFill>
                  <a:srgbClr val="00B050"/>
                </a:solidFill>
                <a:latin typeface="+mn-lt"/>
              </a:rPr>
              <a:t>Working  together  with  your  child….</a:t>
            </a:r>
          </a:p>
        </p:txBody>
      </p:sp>
      <p:sp>
        <p:nvSpPr>
          <p:cNvPr id="3" name="Content Placeholder 2"/>
          <p:cNvSpPr>
            <a:spLocks noGrp="1"/>
          </p:cNvSpPr>
          <p:nvPr>
            <p:ph idx="1"/>
          </p:nvPr>
        </p:nvSpPr>
        <p:spPr>
          <a:xfrm>
            <a:off x="467544" y="1628800"/>
            <a:ext cx="8229600" cy="4389120"/>
          </a:xfrm>
        </p:spPr>
        <p:txBody>
          <a:bodyPr/>
          <a:lstStyle/>
          <a:p>
            <a:r>
              <a:rPr lang="en-US" sz="2400" dirty="0"/>
              <a:t>Be involved with your child’s online life</a:t>
            </a:r>
          </a:p>
          <a:p>
            <a:r>
              <a:rPr lang="en-US" sz="2400" dirty="0"/>
              <a:t>Be familiar with the technology, built in safeguards</a:t>
            </a:r>
          </a:p>
          <a:p>
            <a:r>
              <a:rPr lang="en-US" sz="2400" dirty="0"/>
              <a:t>Agree the types of content that are acceptable to upload and download.</a:t>
            </a:r>
          </a:p>
          <a:p>
            <a:r>
              <a:rPr lang="en-US" sz="2400" dirty="0"/>
              <a:t>Encourage balanced use, limit time, meal times, bed time…</a:t>
            </a:r>
            <a:endParaRPr lang="en-GB" dirty="0"/>
          </a:p>
          <a:p>
            <a:r>
              <a:rPr lang="en-GB" sz="2400" dirty="0"/>
              <a:t>Agreed areas in the house to use online devices.</a:t>
            </a:r>
            <a:endParaRPr lang="en-US" sz="2400" dirty="0"/>
          </a:p>
        </p:txBody>
      </p:sp>
      <p:pic>
        <p:nvPicPr>
          <p:cNvPr id="29698" name="Picture 2" descr="Image result for parent and children computing"/>
          <p:cNvPicPr>
            <a:picLocks noChangeAspect="1" noChangeArrowheads="1"/>
          </p:cNvPicPr>
          <p:nvPr/>
        </p:nvPicPr>
        <p:blipFill>
          <a:blip r:embed="rId2" cstate="print"/>
          <a:srcRect/>
          <a:stretch>
            <a:fillRect/>
          </a:stretch>
        </p:blipFill>
        <p:spPr bwMode="auto">
          <a:xfrm>
            <a:off x="611560" y="4437112"/>
            <a:ext cx="2082438" cy="1559819"/>
          </a:xfrm>
          <a:prstGeom prst="rect">
            <a:avLst/>
          </a:prstGeom>
          <a:noFill/>
        </p:spPr>
      </p:pic>
      <p:pic>
        <p:nvPicPr>
          <p:cNvPr id="29700" name="Picture 4" descr="Image result for parent and children computing"/>
          <p:cNvPicPr>
            <a:picLocks noChangeAspect="1" noChangeArrowheads="1"/>
          </p:cNvPicPr>
          <p:nvPr/>
        </p:nvPicPr>
        <p:blipFill>
          <a:blip r:embed="rId3" cstate="print"/>
          <a:srcRect/>
          <a:stretch>
            <a:fillRect/>
          </a:stretch>
        </p:blipFill>
        <p:spPr bwMode="auto">
          <a:xfrm>
            <a:off x="2987824" y="4437112"/>
            <a:ext cx="2358485" cy="1469902"/>
          </a:xfrm>
          <a:prstGeom prst="rect">
            <a:avLst/>
          </a:prstGeom>
          <a:noFill/>
        </p:spPr>
      </p:pic>
      <p:pic>
        <p:nvPicPr>
          <p:cNvPr id="29702" name="Picture 6" descr="Image result for parent and children computing"/>
          <p:cNvPicPr>
            <a:picLocks noChangeAspect="1" noChangeArrowheads="1"/>
          </p:cNvPicPr>
          <p:nvPr/>
        </p:nvPicPr>
        <p:blipFill>
          <a:blip r:embed="rId4" cstate="print"/>
          <a:srcRect/>
          <a:stretch>
            <a:fillRect/>
          </a:stretch>
        </p:blipFill>
        <p:spPr bwMode="auto">
          <a:xfrm>
            <a:off x="5940152" y="4365104"/>
            <a:ext cx="2857500" cy="1600200"/>
          </a:xfrm>
          <a:prstGeom prst="rect">
            <a:avLst/>
          </a:prstGeom>
          <a:noFill/>
        </p:spPr>
      </p:pic>
    </p:spTree>
    <p:extLst>
      <p:ext uri="{BB962C8B-B14F-4D97-AF65-F5344CB8AC3E}">
        <p14:creationId xmlns:p14="http://schemas.microsoft.com/office/powerpoint/2010/main" val="265865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positive message!</a:t>
            </a:r>
          </a:p>
        </p:txBody>
      </p:sp>
      <p:sp>
        <p:nvSpPr>
          <p:cNvPr id="3" name="Content Placeholder 2"/>
          <p:cNvSpPr>
            <a:spLocks noGrp="1"/>
          </p:cNvSpPr>
          <p:nvPr>
            <p:ph idx="1"/>
          </p:nvPr>
        </p:nvSpPr>
        <p:spPr>
          <a:xfrm>
            <a:off x="457200" y="2204864"/>
            <a:ext cx="8229600" cy="4119736"/>
          </a:xfrm>
        </p:spPr>
        <p:txBody>
          <a:bodyPr>
            <a:normAutofit/>
          </a:bodyPr>
          <a:lstStyle/>
          <a:p>
            <a:r>
              <a:rPr lang="en-GB" sz="3200" dirty="0"/>
              <a:t>Technology is a GOOD thing! </a:t>
            </a:r>
          </a:p>
          <a:p>
            <a:r>
              <a:rPr lang="en-GB" sz="3200" dirty="0"/>
              <a:t>Access to technology is becoming a major factor in educational attainment. </a:t>
            </a:r>
          </a:p>
          <a:p>
            <a:r>
              <a:rPr lang="en-GB" sz="3200" dirty="0"/>
              <a:t>We are preparing our children for a world we can not yet imagine.</a:t>
            </a:r>
          </a:p>
        </p:txBody>
      </p:sp>
    </p:spTree>
    <p:extLst>
      <p:ext uri="{BB962C8B-B14F-4D97-AF65-F5344CB8AC3E}">
        <p14:creationId xmlns:p14="http://schemas.microsoft.com/office/powerpoint/2010/main" val="555552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99856"/>
          </a:xfrm>
        </p:spPr>
        <p:txBody>
          <a:bodyPr/>
          <a:lstStyle/>
          <a:p>
            <a:endParaRPr lang="en-GB"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5" y="332656"/>
            <a:ext cx="891970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05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94352"/>
          </a:xfrm>
        </p:spPr>
        <p:txBody>
          <a:bodyPr>
            <a:normAutofit/>
          </a:bodyPr>
          <a:lstStyle/>
          <a:p>
            <a:r>
              <a:rPr lang="en-GB" sz="4000" dirty="0">
                <a:solidFill>
                  <a:srgbClr val="00B050"/>
                </a:solidFill>
                <a:latin typeface="+mn-lt"/>
              </a:rPr>
              <a:t>What  to  do  if  you  are worried…</a:t>
            </a:r>
          </a:p>
        </p:txBody>
      </p:sp>
      <p:sp>
        <p:nvSpPr>
          <p:cNvPr id="3" name="Content Placeholder 2"/>
          <p:cNvSpPr>
            <a:spLocks noGrp="1"/>
          </p:cNvSpPr>
          <p:nvPr>
            <p:ph idx="1"/>
          </p:nvPr>
        </p:nvSpPr>
        <p:spPr>
          <a:xfrm>
            <a:off x="467544" y="1484784"/>
            <a:ext cx="8229600" cy="4389120"/>
          </a:xfrm>
        </p:spPr>
        <p:txBody>
          <a:bodyPr>
            <a:normAutofit/>
          </a:bodyPr>
          <a:lstStyle/>
          <a:p>
            <a:r>
              <a:rPr lang="en-US" sz="2400" dirty="0"/>
              <a:t>Capture any evidence</a:t>
            </a:r>
          </a:p>
          <a:p>
            <a:pPr lvl="1"/>
            <a:r>
              <a:rPr lang="en-US" dirty="0"/>
              <a:t>Screenshots, save conversations</a:t>
            </a:r>
          </a:p>
          <a:p>
            <a:r>
              <a:rPr lang="en-US" sz="2400" dirty="0"/>
              <a:t>Report it</a:t>
            </a:r>
          </a:p>
          <a:p>
            <a:pPr lvl="1"/>
            <a:r>
              <a:rPr lang="en-US" dirty="0"/>
              <a:t>School, Service Provider, Police, CEOP(</a:t>
            </a:r>
            <a:r>
              <a:rPr lang="en-GB" dirty="0"/>
              <a:t>Child Exploitation and Online Protection Centre)</a:t>
            </a:r>
          </a:p>
          <a:p>
            <a:r>
              <a:rPr lang="en-GB" dirty="0"/>
              <a:t>Use the safety features and tools</a:t>
            </a:r>
          </a:p>
          <a:p>
            <a:pPr lvl="1"/>
            <a:r>
              <a:rPr lang="en-GB" dirty="0"/>
              <a:t>Child Accounts, Parental controls, Privacy features in Social Networking</a:t>
            </a:r>
          </a:p>
          <a:p>
            <a:r>
              <a:rPr lang="en-GB" dirty="0"/>
              <a:t>Be alert</a:t>
            </a:r>
          </a:p>
          <a:p>
            <a:pPr lvl="1"/>
            <a:r>
              <a:rPr lang="en-GB" dirty="0"/>
              <a:t>Changes in behaviour, secretive, vague about use</a:t>
            </a:r>
          </a:p>
          <a:p>
            <a:pPr marL="393192" lvl="1" indent="0">
              <a:buNone/>
            </a:pPr>
            <a:endParaRPr lang="en-GB" dirty="0"/>
          </a:p>
          <a:p>
            <a:pPr marL="393192" lvl="1" indent="0">
              <a:buNone/>
            </a:pPr>
            <a:endParaRPr lang="en-GB" dirty="0"/>
          </a:p>
          <a:p>
            <a:endParaRPr lang="en-GB" dirty="0"/>
          </a:p>
        </p:txBody>
      </p:sp>
      <p:pic>
        <p:nvPicPr>
          <p:cNvPr id="28674" name="Picture 2" descr="Image result for parent and children computing"/>
          <p:cNvPicPr>
            <a:picLocks noChangeAspect="1" noChangeArrowheads="1"/>
          </p:cNvPicPr>
          <p:nvPr/>
        </p:nvPicPr>
        <p:blipFill>
          <a:blip r:embed="rId2" cstate="print"/>
          <a:srcRect/>
          <a:stretch>
            <a:fillRect/>
          </a:stretch>
        </p:blipFill>
        <p:spPr bwMode="auto">
          <a:xfrm>
            <a:off x="6804248" y="1412776"/>
            <a:ext cx="1368152" cy="1368152"/>
          </a:xfrm>
          <a:prstGeom prst="rect">
            <a:avLst/>
          </a:prstGeom>
          <a:noFill/>
        </p:spPr>
      </p:pic>
    </p:spTree>
    <p:extLst>
      <p:ext uri="{BB962C8B-B14F-4D97-AF65-F5344CB8AC3E}">
        <p14:creationId xmlns:p14="http://schemas.microsoft.com/office/powerpoint/2010/main" val="303852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10879" y="563526"/>
            <a:ext cx="6019800" cy="769441"/>
          </a:xfrm>
          <a:prstGeom prst="rect">
            <a:avLst/>
          </a:prstGeom>
          <a:noFill/>
        </p:spPr>
        <p:txBody>
          <a:bodyPr wrap="square" rtlCol="0">
            <a:spAutoFit/>
          </a:bodyPr>
          <a:lstStyle/>
          <a:p>
            <a:pPr algn="ctr"/>
            <a:r>
              <a:rPr lang="en-GB" sz="4400" b="1" dirty="0">
                <a:solidFill>
                  <a:srgbClr val="00B050"/>
                </a:solidFill>
                <a:cs typeface="Tahoma" pitchFamily="34" charset="0"/>
              </a:rPr>
              <a:t>Report to......</a:t>
            </a:r>
          </a:p>
        </p:txBody>
      </p:sp>
      <p:pic>
        <p:nvPicPr>
          <p:cNvPr id="24" name="Picture 2"/>
          <p:cNvPicPr>
            <a:picLocks noChangeAspect="1" noChangeArrowheads="1"/>
          </p:cNvPicPr>
          <p:nvPr/>
        </p:nvPicPr>
        <p:blipFill>
          <a:blip r:embed="rId3" cstate="print"/>
          <a:srcRect l="69195" t="61649" r="20507" b="31889"/>
          <a:stretch>
            <a:fillRect/>
          </a:stretch>
        </p:blipFill>
        <p:spPr bwMode="auto">
          <a:xfrm>
            <a:off x="381000" y="2667000"/>
            <a:ext cx="3954780" cy="1550894"/>
          </a:xfrm>
          <a:prstGeom prst="rect">
            <a:avLst/>
          </a:prstGeom>
          <a:ln w="127000" cap="sq">
            <a:noFill/>
            <a:miter lim="800000"/>
          </a:ln>
          <a:effectLst>
            <a:outerShdw blurRad="57150" dist="50800" dir="2700000" algn="tl" rotWithShape="0">
              <a:srgbClr val="000000">
                <a:alpha val="40000"/>
              </a:srgbClr>
            </a:outerShdw>
          </a:effectLst>
        </p:spPr>
      </p:pic>
      <p:pic>
        <p:nvPicPr>
          <p:cNvPr id="9218" name="Picture 2" descr="ChildLine">
            <a:hlinkClick r:id="rId4" tooltip="ChildLine home"/>
          </p:cNvPr>
          <p:cNvPicPr>
            <a:picLocks noChangeAspect="1" noChangeArrowheads="1"/>
          </p:cNvPicPr>
          <p:nvPr/>
        </p:nvPicPr>
        <p:blipFill>
          <a:blip r:embed="rId5" cstate="print"/>
          <a:srcRect/>
          <a:stretch>
            <a:fillRect/>
          </a:stretch>
        </p:blipFill>
        <p:spPr bwMode="auto">
          <a:xfrm>
            <a:off x="3720399" y="5001874"/>
            <a:ext cx="3000375" cy="1224234"/>
          </a:xfrm>
          <a:prstGeom prst="rect">
            <a:avLst/>
          </a:prstGeom>
          <a:noFill/>
        </p:spPr>
      </p:pic>
      <p:pic>
        <p:nvPicPr>
          <p:cNvPr id="1026" name="Picture 2" descr="T:\Harm Reduction\UKSIP\Images\Consortium\IWF Logo.jpg"/>
          <p:cNvPicPr>
            <a:picLocks noChangeAspect="1" noChangeArrowheads="1"/>
          </p:cNvPicPr>
          <p:nvPr/>
        </p:nvPicPr>
        <p:blipFill>
          <a:blip r:embed="rId6" cstate="print"/>
          <a:srcRect/>
          <a:stretch>
            <a:fillRect/>
          </a:stretch>
        </p:blipFill>
        <p:spPr bwMode="auto">
          <a:xfrm>
            <a:off x="6477000" y="3156751"/>
            <a:ext cx="1676400" cy="1643849"/>
          </a:xfrm>
          <a:prstGeom prst="rect">
            <a:avLst/>
          </a:prstGeom>
          <a:noFill/>
        </p:spPr>
      </p:pic>
      <p:sp>
        <p:nvSpPr>
          <p:cNvPr id="7" name="TextBox 6"/>
          <p:cNvSpPr txBox="1"/>
          <p:nvPr/>
        </p:nvSpPr>
        <p:spPr>
          <a:xfrm>
            <a:off x="4548963" y="2925918"/>
            <a:ext cx="1681716" cy="461665"/>
          </a:xfrm>
          <a:prstGeom prst="rect">
            <a:avLst/>
          </a:prstGeom>
          <a:noFill/>
        </p:spPr>
        <p:txBody>
          <a:bodyPr wrap="square" rtlCol="0">
            <a:spAutoFit/>
          </a:bodyPr>
          <a:lstStyle/>
          <a:p>
            <a:r>
              <a:rPr lang="en-GB" sz="2400" b="1" dirty="0">
                <a:latin typeface="Tahoma" pitchFamily="34" charset="0"/>
                <a:cs typeface="Tahoma" pitchFamily="34" charset="0"/>
              </a:rPr>
              <a:t>Report to</a:t>
            </a:r>
          </a:p>
        </p:txBody>
      </p:sp>
      <p:sp>
        <p:nvSpPr>
          <p:cNvPr id="8" name="TextBox 7"/>
          <p:cNvSpPr txBox="1"/>
          <p:nvPr/>
        </p:nvSpPr>
        <p:spPr>
          <a:xfrm>
            <a:off x="1093405" y="4840897"/>
            <a:ext cx="2798135" cy="461665"/>
          </a:xfrm>
          <a:prstGeom prst="rect">
            <a:avLst/>
          </a:prstGeom>
          <a:noFill/>
        </p:spPr>
        <p:txBody>
          <a:bodyPr wrap="square" rtlCol="0">
            <a:spAutoFit/>
          </a:bodyPr>
          <a:lstStyle/>
          <a:p>
            <a:r>
              <a:rPr lang="en-GB" sz="2400" b="1" dirty="0">
                <a:latin typeface="Tahoma" pitchFamily="34" charset="0"/>
                <a:cs typeface="Tahoma" pitchFamily="34" charset="0"/>
              </a:rPr>
              <a:t>Support from</a:t>
            </a:r>
          </a:p>
        </p:txBody>
      </p:sp>
      <p:cxnSp>
        <p:nvCxnSpPr>
          <p:cNvPr id="10" name="Straight Arrow Connector 9"/>
          <p:cNvCxnSpPr/>
          <p:nvPr/>
        </p:nvCxnSpPr>
        <p:spPr>
          <a:xfrm>
            <a:off x="5571682" y="3700130"/>
            <a:ext cx="658997"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29470" y="3700130"/>
            <a:ext cx="691117"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57707" y="5613991"/>
            <a:ext cx="87895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38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00B050"/>
                </a:solidFill>
                <a:latin typeface="+mn-lt"/>
              </a:rPr>
              <a:t>Minimum age limits for Social Networking sites….</a:t>
            </a:r>
            <a:endParaRPr lang="en-GB" sz="3200" dirty="0">
              <a:latin typeface="+mn-lt"/>
            </a:endParaRPr>
          </a:p>
        </p:txBody>
      </p:sp>
      <p:sp>
        <p:nvSpPr>
          <p:cNvPr id="4" name="Content Placeholder 3"/>
          <p:cNvSpPr>
            <a:spLocks noGrp="1"/>
          </p:cNvSpPr>
          <p:nvPr>
            <p:ph idx="1"/>
          </p:nvPr>
        </p:nvSpPr>
        <p:spPr/>
        <p:txBody>
          <a:bodyPr>
            <a:normAutofit/>
          </a:bodyPr>
          <a:lstStyle/>
          <a:p>
            <a:pPr marL="0" indent="0">
              <a:buNone/>
            </a:pPr>
            <a:endParaRPr lang="en-GB" dirty="0" smtClean="0"/>
          </a:p>
          <a:p>
            <a:pPr marL="0" indent="0">
              <a:buNone/>
            </a:pPr>
            <a:r>
              <a:rPr lang="en-GB" sz="3600" dirty="0" smtClean="0"/>
              <a:t>Looking at the pictures on your table – do you know the age restrictions on signing up to any of those apps or sites? </a:t>
            </a:r>
          </a:p>
          <a:p>
            <a:pPr marL="0" indent="0">
              <a:buNone/>
            </a:pPr>
            <a:endParaRPr lang="en-GB" sz="3600" dirty="0"/>
          </a:p>
          <a:p>
            <a:pPr marL="0" indent="0">
              <a:buNone/>
            </a:pPr>
            <a:r>
              <a:rPr lang="en-GB" sz="3600" dirty="0" smtClean="0">
                <a:hlinkClick r:id="rId3"/>
              </a:rPr>
              <a:t>NCPCC – Net Aware</a:t>
            </a:r>
            <a:endParaRPr lang="en-GB" sz="3600" dirty="0" smtClean="0"/>
          </a:p>
        </p:txBody>
      </p:sp>
    </p:spTree>
    <p:extLst>
      <p:ext uri="{BB962C8B-B14F-4D97-AF65-F5344CB8AC3E}">
        <p14:creationId xmlns:p14="http://schemas.microsoft.com/office/powerpoint/2010/main" val="1007088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650336"/>
          </a:xfrm>
        </p:spPr>
        <p:txBody>
          <a:bodyPr>
            <a:noAutofit/>
          </a:bodyPr>
          <a:lstStyle/>
          <a:p>
            <a:pPr algn="ctr"/>
            <a:r>
              <a:rPr lang="en-GB" sz="4000" dirty="0">
                <a:solidFill>
                  <a:srgbClr val="00B050"/>
                </a:solidFill>
                <a:latin typeface="+mn-lt"/>
              </a:rPr>
              <a:t>CEOP</a:t>
            </a:r>
          </a:p>
        </p:txBody>
      </p:sp>
      <p:pic>
        <p:nvPicPr>
          <p:cNvPr id="5" name="Picture 2"/>
          <p:cNvPicPr>
            <a:picLocks noGrp="1" noChangeAspect="1" noChangeArrowheads="1"/>
          </p:cNvPicPr>
          <p:nvPr>
            <p:ph idx="1"/>
          </p:nvPr>
        </p:nvPicPr>
        <p:blipFill>
          <a:blip r:embed="rId3" cstate="print"/>
          <a:srcRect l="2197" r="6250" b="11133"/>
          <a:stretch>
            <a:fillRect/>
          </a:stretch>
        </p:blipFill>
        <p:spPr bwMode="auto">
          <a:xfrm>
            <a:off x="1557262" y="1935163"/>
            <a:ext cx="6029476" cy="4389437"/>
          </a:xfrm>
          <a:prstGeom prst="rect">
            <a:avLst/>
          </a:prstGeom>
          <a:noFill/>
          <a:ln w="9525">
            <a:noFill/>
            <a:miter lim="800000"/>
            <a:headEnd/>
            <a:tailEnd/>
          </a:ln>
          <a:effectLst/>
        </p:spPr>
      </p:pic>
    </p:spTree>
    <p:extLst>
      <p:ext uri="{BB962C8B-B14F-4D97-AF65-F5344CB8AC3E}">
        <p14:creationId xmlns:p14="http://schemas.microsoft.com/office/powerpoint/2010/main" val="232455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650336"/>
          </a:xfrm>
        </p:spPr>
        <p:txBody>
          <a:bodyPr>
            <a:noAutofit/>
          </a:bodyPr>
          <a:lstStyle/>
          <a:p>
            <a:r>
              <a:rPr lang="en-GB" sz="4000" dirty="0">
                <a:solidFill>
                  <a:srgbClr val="00B050"/>
                </a:solidFill>
                <a:latin typeface="+mn-lt"/>
              </a:rPr>
              <a:t>You might see them on some websites….</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988840"/>
            <a:ext cx="2017649"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132856"/>
            <a:ext cx="323056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966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400" y="332656"/>
            <a:ext cx="7851648" cy="1828800"/>
          </a:xfrm>
        </p:spPr>
        <p:txBody>
          <a:bodyPr/>
          <a:lstStyle/>
          <a:p>
            <a:r>
              <a:rPr lang="en-GB" dirty="0"/>
              <a:t>A  positive end-note.</a:t>
            </a:r>
            <a:br>
              <a:rPr lang="en-GB" dirty="0"/>
            </a:br>
            <a:endParaRPr lang="en-GB" dirty="0"/>
          </a:p>
        </p:txBody>
      </p:sp>
      <p:sp>
        <p:nvSpPr>
          <p:cNvPr id="3" name="Subtitle 2"/>
          <p:cNvSpPr>
            <a:spLocks noGrp="1"/>
          </p:cNvSpPr>
          <p:nvPr>
            <p:ph type="subTitle" idx="1"/>
          </p:nvPr>
        </p:nvSpPr>
        <p:spPr>
          <a:xfrm>
            <a:off x="251520" y="1463080"/>
            <a:ext cx="8729481" cy="5157192"/>
          </a:xfrm>
        </p:spPr>
        <p:txBody>
          <a:bodyPr>
            <a:normAutofit lnSpcReduction="10000"/>
          </a:bodyPr>
          <a:lstStyle/>
          <a:p>
            <a:pPr algn="l"/>
            <a:r>
              <a:rPr lang="en-GB" dirty="0"/>
              <a:t>Children in the UK are far less likely to be the victims of online grooming and cyber bullying than other European countries. </a:t>
            </a:r>
          </a:p>
          <a:p>
            <a:pPr algn="l"/>
            <a:endParaRPr lang="en-GB" dirty="0"/>
          </a:p>
          <a:p>
            <a:pPr algn="l"/>
            <a:r>
              <a:rPr lang="en-GB" dirty="0"/>
              <a:t>Children in the UK are more likely to be supervised.</a:t>
            </a:r>
          </a:p>
          <a:p>
            <a:pPr algn="l"/>
            <a:endParaRPr lang="en-GB" dirty="0"/>
          </a:p>
          <a:p>
            <a:pPr algn="l"/>
            <a:r>
              <a:rPr lang="en-GB" dirty="0"/>
              <a:t>Children in the UK are more likely to have parental controls on their devices.</a:t>
            </a:r>
          </a:p>
          <a:p>
            <a:pPr algn="l"/>
            <a:endParaRPr lang="en-GB" dirty="0"/>
          </a:p>
          <a:p>
            <a:pPr algn="l"/>
            <a:r>
              <a:rPr lang="en-GB" dirty="0"/>
              <a:t>Why? Because e-safety education within the curriculum is a priority and parental awareness of issues is high. </a:t>
            </a:r>
          </a:p>
          <a:p>
            <a:pPr algn="l"/>
            <a:endParaRPr lang="en-GB" dirty="0"/>
          </a:p>
          <a:p>
            <a:pPr algn="l"/>
            <a:r>
              <a:rPr lang="en-GB" dirty="0"/>
              <a:t>(LSE EU Kids Online project) </a:t>
            </a:r>
          </a:p>
          <a:p>
            <a:pPr algn="l"/>
            <a:endParaRPr lang="en-GB" dirty="0"/>
          </a:p>
          <a:p>
            <a:pPr algn="l"/>
            <a:endParaRPr lang="en-GB" dirty="0"/>
          </a:p>
        </p:txBody>
      </p:sp>
    </p:spTree>
    <p:extLst>
      <p:ext uri="{BB962C8B-B14F-4D97-AF65-F5344CB8AC3E}">
        <p14:creationId xmlns:p14="http://schemas.microsoft.com/office/powerpoint/2010/main" val="206119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350" t="15981" r="16138" b="7161"/>
          <a:stretch/>
        </p:blipFill>
        <p:spPr>
          <a:xfrm>
            <a:off x="0" y="0"/>
            <a:ext cx="9781082" cy="6858000"/>
          </a:xfrm>
          <a:prstGeom prst="rect">
            <a:avLst/>
          </a:prstGeom>
        </p:spPr>
      </p:pic>
    </p:spTree>
    <p:extLst>
      <p:ext uri="{BB962C8B-B14F-4D97-AF65-F5344CB8AC3E}">
        <p14:creationId xmlns:p14="http://schemas.microsoft.com/office/powerpoint/2010/main" val="2931544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420888"/>
            <a:ext cx="5400600" cy="1154392"/>
          </a:xfrm>
        </p:spPr>
        <p:txBody>
          <a:bodyPr>
            <a:noAutofit/>
          </a:bodyPr>
          <a:lstStyle/>
          <a:p>
            <a:r>
              <a:rPr lang="en-GB" sz="6600" dirty="0">
                <a:solidFill>
                  <a:srgbClr val="00B050"/>
                </a:solidFill>
                <a:latin typeface="+mn-lt"/>
              </a:rPr>
              <a:t>Any Questions?</a:t>
            </a:r>
          </a:p>
        </p:txBody>
      </p:sp>
    </p:spTree>
    <p:extLst>
      <p:ext uri="{BB962C8B-B14F-4D97-AF65-F5344CB8AC3E}">
        <p14:creationId xmlns:p14="http://schemas.microsoft.com/office/powerpoint/2010/main" val="311038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44" y="4365104"/>
            <a:ext cx="8229600" cy="3456384"/>
          </a:xfrm>
        </p:spPr>
        <p:txBody>
          <a:bodyPr>
            <a:noAutofit/>
          </a:bodyPr>
          <a:lstStyle/>
          <a:p>
            <a:r>
              <a:rPr lang="en-GB" sz="4000" dirty="0">
                <a:solidFill>
                  <a:srgbClr val="00B050"/>
                </a:solidFill>
                <a:latin typeface="+mn-lt"/>
              </a:rPr>
              <a:t/>
            </a:r>
            <a:br>
              <a:rPr lang="en-GB" sz="4000" dirty="0">
                <a:solidFill>
                  <a:srgbClr val="00B050"/>
                </a:solidFill>
                <a:latin typeface="+mn-lt"/>
              </a:rPr>
            </a:br>
            <a:r>
              <a:rPr lang="en-GB" sz="2800" dirty="0">
                <a:solidFill>
                  <a:schemeClr val="accent2">
                    <a:lumMod val="50000"/>
                  </a:schemeClr>
                </a:solidFill>
                <a:latin typeface="+mn-lt"/>
              </a:rPr>
              <a:t/>
            </a:r>
            <a:br>
              <a:rPr lang="en-GB" sz="2800" dirty="0">
                <a:solidFill>
                  <a:schemeClr val="accent2">
                    <a:lumMod val="50000"/>
                  </a:schemeClr>
                </a:solidFill>
                <a:latin typeface="+mn-lt"/>
              </a:rPr>
            </a:br>
            <a:r>
              <a:rPr lang="en-GB" sz="2800" dirty="0" smtClean="0">
                <a:solidFill>
                  <a:schemeClr val="accent2">
                    <a:lumMod val="50000"/>
                  </a:schemeClr>
                </a:solidFill>
                <a:latin typeface="+mn-lt"/>
              </a:rPr>
              <a:t/>
            </a:r>
            <a:br>
              <a:rPr lang="en-GB" sz="2800" dirty="0" smtClean="0">
                <a:solidFill>
                  <a:schemeClr val="accent2">
                    <a:lumMod val="50000"/>
                  </a:schemeClr>
                </a:solidFill>
                <a:latin typeface="+mn-lt"/>
              </a:rPr>
            </a:br>
            <a:r>
              <a:rPr lang="en-GB" sz="2800" dirty="0">
                <a:solidFill>
                  <a:schemeClr val="accent2">
                    <a:lumMod val="50000"/>
                  </a:schemeClr>
                </a:solidFill>
                <a:latin typeface="+mn-lt"/>
              </a:rPr>
              <a:t/>
            </a:r>
            <a:br>
              <a:rPr lang="en-GB" sz="2800" dirty="0">
                <a:solidFill>
                  <a:schemeClr val="accent2">
                    <a:lumMod val="50000"/>
                  </a:schemeClr>
                </a:solidFill>
                <a:latin typeface="+mn-lt"/>
              </a:rPr>
            </a:br>
            <a:r>
              <a:rPr lang="en-GB" sz="2800" dirty="0">
                <a:solidFill>
                  <a:schemeClr val="accent2">
                    <a:lumMod val="50000"/>
                  </a:schemeClr>
                </a:solidFill>
                <a:latin typeface="+mn-lt"/>
              </a:rPr>
              <a:t/>
            </a:r>
            <a:br>
              <a:rPr lang="en-GB" sz="2800" dirty="0">
                <a:solidFill>
                  <a:schemeClr val="accent2">
                    <a:lumMod val="50000"/>
                  </a:schemeClr>
                </a:solidFill>
                <a:latin typeface="+mn-lt"/>
              </a:rPr>
            </a:br>
            <a:r>
              <a:rPr lang="en-GB" sz="2800" dirty="0" smtClean="0">
                <a:solidFill>
                  <a:schemeClr val="accent2">
                    <a:lumMod val="50000"/>
                  </a:schemeClr>
                </a:solidFill>
                <a:latin typeface="+mn-lt"/>
              </a:rPr>
              <a:t/>
            </a:r>
            <a:br>
              <a:rPr lang="en-GB" sz="2800" dirty="0" smtClean="0">
                <a:solidFill>
                  <a:schemeClr val="accent2">
                    <a:lumMod val="50000"/>
                  </a:schemeClr>
                </a:solidFill>
                <a:latin typeface="+mn-lt"/>
              </a:rPr>
            </a:br>
            <a:r>
              <a:rPr lang="en-GB" sz="2800" dirty="0">
                <a:solidFill>
                  <a:schemeClr val="accent2">
                    <a:lumMod val="50000"/>
                  </a:schemeClr>
                </a:solidFill>
                <a:latin typeface="+mn-lt"/>
              </a:rPr>
              <a:t/>
            </a:r>
            <a:br>
              <a:rPr lang="en-GB" sz="2800" dirty="0">
                <a:solidFill>
                  <a:schemeClr val="accent2">
                    <a:lumMod val="50000"/>
                  </a:schemeClr>
                </a:solidFill>
                <a:latin typeface="+mn-lt"/>
              </a:rPr>
            </a:br>
            <a:r>
              <a:rPr lang="en-GB" sz="2800" dirty="0">
                <a:solidFill>
                  <a:schemeClr val="accent2">
                    <a:lumMod val="50000"/>
                  </a:schemeClr>
                </a:solidFill>
                <a:latin typeface="+mn-lt"/>
              </a:rPr>
              <a:t/>
            </a:r>
            <a:br>
              <a:rPr lang="en-GB" sz="2800" dirty="0">
                <a:solidFill>
                  <a:schemeClr val="accent2">
                    <a:lumMod val="50000"/>
                  </a:schemeClr>
                </a:solidFill>
                <a:latin typeface="+mn-lt"/>
              </a:rPr>
            </a:br>
            <a:r>
              <a:rPr lang="en-GB" sz="2800" dirty="0">
                <a:solidFill>
                  <a:schemeClr val="accent2">
                    <a:lumMod val="50000"/>
                  </a:schemeClr>
                </a:solidFill>
                <a:latin typeface="+mn-lt"/>
              </a:rPr>
              <a:t>Article </a:t>
            </a:r>
            <a:r>
              <a:rPr lang="en-GB" sz="2800" dirty="0">
                <a:solidFill>
                  <a:schemeClr val="accent2">
                    <a:lumMod val="50000"/>
                  </a:schemeClr>
                </a:solidFill>
              </a:rPr>
              <a:t>17 (access to information from the media) Every child has the right to reliable information from a variety of sources, and governments should encourage the media to provide information that children can understand. </a:t>
            </a:r>
            <a:br>
              <a:rPr lang="en-GB" sz="2800" dirty="0">
                <a:solidFill>
                  <a:schemeClr val="accent2">
                    <a:lumMod val="50000"/>
                  </a:schemeClr>
                </a:solidFill>
              </a:rPr>
            </a:br>
            <a:r>
              <a:rPr lang="en-GB" sz="2800" dirty="0">
                <a:solidFill>
                  <a:schemeClr val="accent2">
                    <a:lumMod val="50000"/>
                  </a:schemeClr>
                </a:solidFill>
              </a:rPr>
              <a:t/>
            </a:r>
            <a:br>
              <a:rPr lang="en-GB" sz="2800" dirty="0">
                <a:solidFill>
                  <a:schemeClr val="accent2">
                    <a:lumMod val="50000"/>
                  </a:schemeClr>
                </a:solidFill>
              </a:rPr>
            </a:br>
            <a:r>
              <a:rPr lang="en-GB" sz="2800" b="1" dirty="0">
                <a:solidFill>
                  <a:srgbClr val="FF0000"/>
                </a:solidFill>
              </a:rPr>
              <a:t>Governments must help protect children from materials that could harm them.</a:t>
            </a:r>
            <a:r>
              <a:rPr lang="en-GB" sz="2000" dirty="0">
                <a:solidFill>
                  <a:srgbClr val="00B050"/>
                </a:solidFill>
                <a:latin typeface="+mn-lt"/>
              </a:rPr>
              <a:t/>
            </a:r>
            <a:br>
              <a:rPr lang="en-GB" sz="2000" dirty="0">
                <a:solidFill>
                  <a:srgbClr val="00B050"/>
                </a:solidFill>
                <a:latin typeface="+mn-lt"/>
              </a:rPr>
            </a:br>
            <a:r>
              <a:rPr lang="en-GB" sz="4000" dirty="0">
                <a:solidFill>
                  <a:srgbClr val="00B050"/>
                </a:solidFill>
                <a:latin typeface="+mn-lt"/>
              </a:rPr>
              <a:t/>
            </a:r>
            <a:br>
              <a:rPr lang="en-GB" sz="4000" dirty="0">
                <a:solidFill>
                  <a:srgbClr val="00B050"/>
                </a:solidFill>
                <a:latin typeface="+mn-lt"/>
              </a:rPr>
            </a:br>
            <a:r>
              <a:rPr lang="en-GB" sz="4000" dirty="0">
                <a:solidFill>
                  <a:srgbClr val="00B050"/>
                </a:solidFill>
                <a:latin typeface="+mn-lt"/>
              </a:rPr>
              <a:t/>
            </a:r>
            <a:br>
              <a:rPr lang="en-GB" sz="4000" dirty="0">
                <a:solidFill>
                  <a:srgbClr val="00B050"/>
                </a:solidFill>
                <a:latin typeface="+mn-lt"/>
              </a:rPr>
            </a:br>
            <a:endParaRPr lang="en-GB" sz="4000" dirty="0">
              <a:solidFill>
                <a:srgbClr val="00B050"/>
              </a:solidFill>
              <a:latin typeface="+mn-lt"/>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195736" y="353795"/>
            <a:ext cx="4403168" cy="2209255"/>
          </a:xfrm>
          <a:prstGeom prst="rect">
            <a:avLst/>
          </a:prstGeom>
        </p:spPr>
      </p:pic>
    </p:spTree>
    <p:extLst>
      <p:ext uri="{BB962C8B-B14F-4D97-AF65-F5344CB8AC3E}">
        <p14:creationId xmlns:p14="http://schemas.microsoft.com/office/powerpoint/2010/main" val="1437906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Risks </a:t>
            </a:r>
            <a:br>
              <a:rPr lang="en-GB" dirty="0"/>
            </a:br>
            <a:endParaRPr lang="en-GB" dirty="0"/>
          </a:p>
        </p:txBody>
      </p:sp>
      <p:pic>
        <p:nvPicPr>
          <p:cNvPr id="4" name="Picture 3">
            <a:hlinkClick r:id="rId2"/>
          </p:cNvPr>
          <p:cNvPicPr>
            <a:picLocks noChangeAspect="1"/>
          </p:cNvPicPr>
          <p:nvPr/>
        </p:nvPicPr>
        <p:blipFill rotWithShape="1">
          <a:blip r:embed="rId3"/>
          <a:srcRect l="69" t="1659" r="-69" b="-1659"/>
          <a:stretch/>
        </p:blipFill>
        <p:spPr>
          <a:xfrm>
            <a:off x="22793" y="1484784"/>
            <a:ext cx="9144000" cy="5715000"/>
          </a:xfrm>
          <a:prstGeom prst="rect">
            <a:avLst/>
          </a:prstGeom>
        </p:spPr>
      </p:pic>
    </p:spTree>
    <p:extLst>
      <p:ext uri="{BB962C8B-B14F-4D97-AF65-F5344CB8AC3E}">
        <p14:creationId xmlns:p14="http://schemas.microsoft.com/office/powerpoint/2010/main" val="204749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650336"/>
          </a:xfrm>
        </p:spPr>
        <p:txBody>
          <a:bodyPr>
            <a:noAutofit/>
          </a:bodyPr>
          <a:lstStyle/>
          <a:p>
            <a:r>
              <a:rPr lang="en-GB" sz="4000" dirty="0">
                <a:solidFill>
                  <a:srgbClr val="00B050"/>
                </a:solidFill>
                <a:latin typeface="+mn-lt"/>
                <a:cs typeface="Tahoma" pitchFamily="34" charset="0"/>
              </a:rPr>
              <a:t>Overarching risks of online use</a:t>
            </a:r>
            <a:br>
              <a:rPr lang="en-GB" sz="4000" dirty="0">
                <a:solidFill>
                  <a:srgbClr val="00B050"/>
                </a:solidFill>
                <a:latin typeface="+mn-lt"/>
                <a:cs typeface="Tahoma" pitchFamily="34" charset="0"/>
              </a:rPr>
            </a:br>
            <a:endParaRPr lang="en-GB" sz="4000" dirty="0">
              <a:solidFill>
                <a:srgbClr val="00B050"/>
              </a:solidFill>
              <a:latin typeface="+mn-lt"/>
            </a:endParaRPr>
          </a:p>
        </p:txBody>
      </p:sp>
      <p:sp>
        <p:nvSpPr>
          <p:cNvPr id="3" name="Content Placeholder 2"/>
          <p:cNvSpPr>
            <a:spLocks noGrp="1"/>
          </p:cNvSpPr>
          <p:nvPr>
            <p:ph idx="1"/>
          </p:nvPr>
        </p:nvSpPr>
        <p:spPr/>
        <p:txBody>
          <a:bodyPr/>
          <a:lstStyle/>
          <a:p>
            <a:pPr marL="342900" indent="-342900" eaLnBrk="0" hangingPunct="0">
              <a:spcBef>
                <a:spcPct val="50000"/>
              </a:spcBef>
              <a:buFont typeface="Arial"/>
              <a:buChar char="•"/>
            </a:pPr>
            <a:r>
              <a:rPr lang="en-GB" sz="2800" dirty="0">
                <a:latin typeface="Tahoma" pitchFamily="34" charset="0"/>
                <a:cs typeface="Tahoma" pitchFamily="34" charset="0"/>
              </a:rPr>
              <a:t>Privacy/digital footprints</a:t>
            </a:r>
          </a:p>
          <a:p>
            <a:pPr marL="342900" indent="-342900" eaLnBrk="0" hangingPunct="0">
              <a:spcBef>
                <a:spcPct val="50000"/>
              </a:spcBef>
              <a:buFont typeface="Arial"/>
              <a:buChar char="•"/>
            </a:pPr>
            <a:r>
              <a:rPr lang="en-GB" sz="2800" dirty="0">
                <a:latin typeface="Tahoma" pitchFamily="34" charset="0"/>
                <a:cs typeface="Tahoma" pitchFamily="34" charset="0"/>
              </a:rPr>
              <a:t>Cyber-bullying</a:t>
            </a:r>
          </a:p>
          <a:p>
            <a:pPr marL="342900" indent="-342900" eaLnBrk="0" hangingPunct="0">
              <a:spcBef>
                <a:spcPct val="50000"/>
              </a:spcBef>
              <a:buFont typeface="Arial"/>
              <a:buChar char="•"/>
            </a:pPr>
            <a:r>
              <a:rPr lang="en-GB" sz="2800" dirty="0">
                <a:latin typeface="Tahoma" pitchFamily="34" charset="0"/>
                <a:cs typeface="Tahoma" pitchFamily="34" charset="0"/>
              </a:rPr>
              <a:t>Harmful content/illegal materials</a:t>
            </a:r>
          </a:p>
          <a:p>
            <a:pPr marL="342900" indent="-342900" eaLnBrk="0" hangingPunct="0">
              <a:spcBef>
                <a:spcPct val="50000"/>
              </a:spcBef>
              <a:buFont typeface="Arial"/>
              <a:buChar char="•"/>
            </a:pPr>
            <a:r>
              <a:rPr lang="en-GB" sz="2800" dirty="0">
                <a:latin typeface="Tahoma" pitchFamily="34" charset="0"/>
                <a:cs typeface="Tahoma" pitchFamily="34" charset="0"/>
              </a:rPr>
              <a:t>Unwanted contact/grooming</a:t>
            </a:r>
          </a:p>
          <a:p>
            <a:pPr marL="342900" indent="-342900" eaLnBrk="0" hangingPunct="0">
              <a:spcBef>
                <a:spcPct val="50000"/>
              </a:spcBef>
              <a:buFont typeface="Arial"/>
              <a:buChar char="•"/>
            </a:pPr>
            <a:endParaRPr lang="en-GB" sz="2800" dirty="0">
              <a:latin typeface="Tahoma" pitchFamily="34" charset="0"/>
              <a:cs typeface="Tahoma" pitchFamily="34" charset="0"/>
            </a:endParaRPr>
          </a:p>
          <a:p>
            <a:endParaRPr lang="en-GB" dirty="0"/>
          </a:p>
        </p:txBody>
      </p:sp>
      <p:pic>
        <p:nvPicPr>
          <p:cNvPr id="53250" name="Picture 2" descr="http://t0.gstatic.com/images?q=tbn:ANd9GcQGpobUF04SUilCBHslTDAbFJSTwAa5HGoQ52yTFiZy9Mo1YaRG3w:connectthinking.com.au/WP/wp-content/uploads/2013/04/Risks_ahead_Small.jpg"/>
          <p:cNvPicPr>
            <a:picLocks noChangeAspect="1" noChangeArrowheads="1"/>
          </p:cNvPicPr>
          <p:nvPr/>
        </p:nvPicPr>
        <p:blipFill>
          <a:blip r:embed="rId3" cstate="print"/>
          <a:srcRect/>
          <a:stretch>
            <a:fillRect/>
          </a:stretch>
        </p:blipFill>
        <p:spPr bwMode="auto">
          <a:xfrm>
            <a:off x="6084168" y="4005064"/>
            <a:ext cx="2619375" cy="1743076"/>
          </a:xfrm>
          <a:prstGeom prst="rect">
            <a:avLst/>
          </a:prstGeom>
          <a:noFill/>
        </p:spPr>
      </p:pic>
    </p:spTree>
    <p:extLst>
      <p:ext uri="{BB962C8B-B14F-4D97-AF65-F5344CB8AC3E}">
        <p14:creationId xmlns:p14="http://schemas.microsoft.com/office/powerpoint/2010/main" val="379226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702" y="2564904"/>
            <a:ext cx="8229600" cy="1143000"/>
          </a:xfrm>
        </p:spPr>
        <p:txBody>
          <a:bodyPr>
            <a:normAutofit fontScale="90000"/>
          </a:bodyPr>
          <a:lstStyle/>
          <a:p>
            <a:r>
              <a:rPr lang="en-GB" dirty="0"/>
              <a:t>When do we need to start educating about e-safety?</a:t>
            </a:r>
          </a:p>
        </p:txBody>
      </p:sp>
    </p:spTree>
    <p:extLst>
      <p:ext uri="{BB962C8B-B14F-4D97-AF65-F5344CB8AC3E}">
        <p14:creationId xmlns:p14="http://schemas.microsoft.com/office/powerpoint/2010/main" val="341102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764704"/>
            <a:ext cx="7920880" cy="4247317"/>
          </a:xfrm>
          <a:prstGeom prst="rect">
            <a:avLst/>
          </a:prstGeom>
          <a:no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p:txBody>
      </p:sp>
      <p:pic>
        <p:nvPicPr>
          <p:cNvPr id="5" name="Picture 2" descr="http://nerdywithchildren.com/wp-content/uploads/2014/05/children-using-tablet-e14006931013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476672"/>
            <a:ext cx="10878815" cy="50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0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4389120"/>
          </a:xfrm>
        </p:spPr>
        <p:txBody>
          <a:bodyPr>
            <a:normAutofit/>
          </a:bodyPr>
          <a:lstStyle/>
          <a:p>
            <a:r>
              <a:rPr lang="en-GB" sz="2800" dirty="0">
                <a:latin typeface="Arial Black" panose="020B0A04020102020204" pitchFamily="34" charset="0"/>
              </a:rPr>
              <a:t>Over half of 3-4 year olds (53%) now regularly use a tablet.</a:t>
            </a:r>
          </a:p>
          <a:p>
            <a:pPr marL="0" indent="0">
              <a:buNone/>
            </a:pPr>
            <a:endParaRPr lang="en-GB" sz="2800" dirty="0">
              <a:latin typeface="Arial Black" panose="020B0A04020102020204" pitchFamily="34" charset="0"/>
            </a:endParaRPr>
          </a:p>
          <a:p>
            <a:r>
              <a:rPr lang="en-GB" sz="2800" dirty="0">
                <a:latin typeface="Arial Black" panose="020B0A04020102020204" pitchFamily="34" charset="0"/>
              </a:rPr>
              <a:t>Nearly three-quarters of 5-15s use a tablet. </a:t>
            </a:r>
          </a:p>
          <a:p>
            <a:endParaRPr lang="en-GB" sz="2800" dirty="0">
              <a:latin typeface="Arial Black" panose="020B0A04020102020204" pitchFamily="34" charset="0"/>
            </a:endParaRPr>
          </a:p>
          <a:p>
            <a:r>
              <a:rPr lang="en-GB" sz="2800" dirty="0">
                <a:latin typeface="Arial Black" panose="020B0A04020102020204" pitchFamily="34" charset="0"/>
              </a:rPr>
              <a:t>One in seven 3-4 year olds (15%) and two in five 5-15s (40%) now own their own tablet.</a:t>
            </a:r>
          </a:p>
          <a:p>
            <a:pPr marL="0" indent="0">
              <a:buNone/>
            </a:pPr>
            <a:endParaRPr lang="en-GB" sz="2800" dirty="0"/>
          </a:p>
        </p:txBody>
      </p:sp>
    </p:spTree>
    <p:extLst>
      <p:ext uri="{BB962C8B-B14F-4D97-AF65-F5344CB8AC3E}">
        <p14:creationId xmlns:p14="http://schemas.microsoft.com/office/powerpoint/2010/main" val="127591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25" y="-171400"/>
            <a:ext cx="8229600" cy="1143000"/>
          </a:xfrm>
        </p:spPr>
        <p:txBody>
          <a:bodyPr/>
          <a:lstStyle/>
          <a:p>
            <a:r>
              <a:rPr lang="en-GB" dirty="0"/>
              <a:t>Online footprint</a:t>
            </a:r>
          </a:p>
        </p:txBody>
      </p:sp>
      <p:pic>
        <p:nvPicPr>
          <p:cNvPr id="3074" name="Picture 2" descr="http://www.teachthought.com/wp-content/uploads/2014/03/kyteacher-digital-footprint-resum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968152"/>
            <a:ext cx="8254208" cy="61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87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4E5B6F"/>
      </a:dk2>
      <a:lt2>
        <a:srgbClr val="D6ECFF"/>
      </a:lt2>
      <a:accent1>
        <a:srgbClr val="7FD13B"/>
      </a:accent1>
      <a:accent2>
        <a:srgbClr val="00B050"/>
      </a:accent2>
      <a:accent3>
        <a:srgbClr val="7FD13B"/>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2250</TotalTime>
  <Words>969</Words>
  <Application>Microsoft Office PowerPoint</Application>
  <PresentationFormat>On-screen Show (4:3)</PresentationFormat>
  <Paragraphs>148</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    E-Safety A guide for parents and carers    </vt:lpstr>
      <vt:lpstr>A positive message!</vt:lpstr>
      <vt:lpstr>        Article 17 (access to information from the media) Every child has the right to reliable information from a variety of sources, and governments should encourage the media to provide information that children can understand.   Governments must help protect children from materials that could harm them.   </vt:lpstr>
      <vt:lpstr>The Risks  </vt:lpstr>
      <vt:lpstr>Overarching risks of online use </vt:lpstr>
      <vt:lpstr>When do we need to start educating about e-safety?</vt:lpstr>
      <vt:lpstr>PowerPoint Presentation</vt:lpstr>
      <vt:lpstr>PowerPoint Presentation</vt:lpstr>
      <vt:lpstr>Online footprint</vt:lpstr>
      <vt:lpstr>NSPCC</vt:lpstr>
      <vt:lpstr>PowerPoint Presentation</vt:lpstr>
      <vt:lpstr>PowerPoint Presentation</vt:lpstr>
      <vt:lpstr>PowerPoint Presentation</vt:lpstr>
      <vt:lpstr>        At School…….  At home…………     </vt:lpstr>
      <vt:lpstr>PowerPoint Presentation</vt:lpstr>
      <vt:lpstr>What does the school do?</vt:lpstr>
      <vt:lpstr>Alongside this…..</vt:lpstr>
      <vt:lpstr>The key</vt:lpstr>
      <vt:lpstr>Working  together  with  your  child….</vt:lpstr>
      <vt:lpstr>PowerPoint Presentation</vt:lpstr>
      <vt:lpstr>What  to  do  if  you  are worried…</vt:lpstr>
      <vt:lpstr>PowerPoint Presentation</vt:lpstr>
      <vt:lpstr>Minimum age limits for Social Networking sites….</vt:lpstr>
      <vt:lpstr>CEOP</vt:lpstr>
      <vt:lpstr>You might see them on some websites….</vt:lpstr>
      <vt:lpstr>A  positive end-note. </vt:lpstr>
      <vt:lpstr>PowerPoint Presentation</vt:lpstr>
      <vt:lpstr>Any Questions?</vt:lpstr>
    </vt:vector>
  </TitlesOfParts>
  <Company>Roehampton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Merton Physical Education CPD The New Curriculum</dc:title>
  <dc:creator>Authorised User</dc:creator>
  <cp:lastModifiedBy>EleanorR</cp:lastModifiedBy>
  <cp:revision>89</cp:revision>
  <cp:lastPrinted>2016-11-09T08:33:15Z</cp:lastPrinted>
  <dcterms:created xsi:type="dcterms:W3CDTF">2013-11-06T09:47:48Z</dcterms:created>
  <dcterms:modified xsi:type="dcterms:W3CDTF">2016-11-09T08:43:45Z</dcterms:modified>
</cp:coreProperties>
</file>